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7" r:id="rId2"/>
    <p:sldId id="257" r:id="rId3"/>
    <p:sldId id="258" r:id="rId4"/>
    <p:sldId id="259" r:id="rId5"/>
    <p:sldId id="262" r:id="rId6"/>
    <p:sldId id="263" r:id="rId7"/>
    <p:sldId id="264" r:id="rId8"/>
    <p:sldId id="265" r:id="rId9"/>
    <p:sldId id="322" r:id="rId10"/>
    <p:sldId id="266" r:id="rId11"/>
    <p:sldId id="267" r:id="rId12"/>
    <p:sldId id="268" r:id="rId13"/>
    <p:sldId id="290" r:id="rId14"/>
    <p:sldId id="289" r:id="rId15"/>
    <p:sldId id="293" r:id="rId16"/>
    <p:sldId id="294" r:id="rId17"/>
    <p:sldId id="291" r:id="rId18"/>
    <p:sldId id="292" r:id="rId19"/>
    <p:sldId id="275" r:id="rId20"/>
    <p:sldId id="276" r:id="rId21"/>
    <p:sldId id="277" r:id="rId22"/>
    <p:sldId id="303" r:id="rId23"/>
    <p:sldId id="315" r:id="rId24"/>
    <p:sldId id="313" r:id="rId25"/>
    <p:sldId id="305" r:id="rId26"/>
    <p:sldId id="306" r:id="rId27"/>
    <p:sldId id="308" r:id="rId28"/>
    <p:sldId id="300" r:id="rId29"/>
    <p:sldId id="317" r:id="rId30"/>
    <p:sldId id="325" r:id="rId31"/>
    <p:sldId id="324" r:id="rId32"/>
    <p:sldId id="278" r:id="rId33"/>
    <p:sldId id="279" r:id="rId34"/>
    <p:sldId id="269" r:id="rId35"/>
    <p:sldId id="270" r:id="rId36"/>
    <p:sldId id="271" r:id="rId37"/>
    <p:sldId id="272" r:id="rId38"/>
    <p:sldId id="273" r:id="rId39"/>
    <p:sldId id="274" r:id="rId40"/>
    <p:sldId id="285" r:id="rId41"/>
    <p:sldId id="286" r:id="rId42"/>
    <p:sldId id="287" r:id="rId43"/>
    <p:sldId id="288" r:id="rId44"/>
    <p:sldId id="320" r:id="rId45"/>
    <p:sldId id="319" r:id="rId46"/>
    <p:sldId id="280" r:id="rId4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0003"/>
    <a:srgbClr val="303274"/>
    <a:srgbClr val="43B51B"/>
    <a:srgbClr val="660066"/>
    <a:srgbClr val="2B7208"/>
    <a:srgbClr val="FF3399"/>
    <a:srgbClr val="99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662" autoAdjust="0"/>
  </p:normalViewPr>
  <p:slideViewPr>
    <p:cSldViewPr>
      <p:cViewPr>
        <p:scale>
          <a:sx n="48" d="100"/>
          <a:sy n="48" d="100"/>
        </p:scale>
        <p:origin x="-2016" y="-564"/>
      </p:cViewPr>
      <p:guideLst>
        <p:guide orient="horz" pos="2160"/>
        <p:guide pos="2880"/>
      </p:guideLst>
    </p:cSldViewPr>
  </p:slideViewPr>
  <p:outlineViewPr>
    <p:cViewPr>
      <p:scale>
        <a:sx n="33" d="100"/>
        <a:sy n="33" d="100"/>
      </p:scale>
      <p:origin x="0" y="36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B29ADF-B65A-4314-9B9E-D64F53AACF7F}" type="datetimeFigureOut">
              <a:rPr lang="en-US" smtClean="0"/>
              <a:t>7/29/2025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3773091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5B29ADF-B65A-4314-9B9E-D64F53AACF7F}" type="datetimeFigureOut">
              <a:rPr lang="en-US" smtClean="0"/>
              <a:t>7/29/2025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12278308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5B29ADF-B65A-4314-9B9E-D64F53AACF7F}" type="datetimeFigureOut">
              <a:rPr lang="en-US" smtClean="0"/>
              <a:t>7/29/2025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2165756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5B29ADF-B65A-4314-9B9E-D64F53AACF7F}" type="datetimeFigureOut">
              <a:rPr lang="en-US" smtClean="0"/>
              <a:t>7/29/2025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2900338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B29ADF-B65A-4314-9B9E-D64F53AACF7F}" type="datetimeFigureOut">
              <a:rPr lang="en-US" smtClean="0"/>
              <a:t>7/29/2025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4162703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5B29ADF-B65A-4314-9B9E-D64F53AACF7F}" type="datetimeFigureOut">
              <a:rPr lang="en-US" smtClean="0"/>
              <a:t>7/29/2025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2648615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B29ADF-B65A-4314-9B9E-D64F53AACF7F}" type="datetimeFigureOut">
              <a:rPr lang="en-US" smtClean="0"/>
              <a:t>7/29/2025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3095576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5B29ADF-B65A-4314-9B9E-D64F53AACF7F}" type="datetimeFigureOut">
              <a:rPr lang="en-US" smtClean="0"/>
              <a:t>7/29/2025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1202913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B29ADF-B65A-4314-9B9E-D64F53AACF7F}" type="datetimeFigureOut">
              <a:rPr lang="en-US" smtClean="0"/>
              <a:t>7/29/2025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3469209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5B29ADF-B65A-4314-9B9E-D64F53AACF7F}" type="datetimeFigureOut">
              <a:rPr lang="en-US" smtClean="0"/>
              <a:t>7/29/2025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3221642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5B29ADF-B65A-4314-9B9E-D64F53AACF7F}" type="datetimeFigureOut">
              <a:rPr lang="en-US" smtClean="0"/>
              <a:t>7/29/2025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BD3648-A761-4D22-B431-4FE21EDD931D}" type="slidenum">
              <a:rPr lang="en-US" smtClean="0"/>
              <a:t>‹#›</a:t>
            </a:fld>
            <a:endParaRPr lang="en-US"/>
          </a:p>
        </p:txBody>
      </p:sp>
    </p:spTree>
    <p:extLst>
      <p:ext uri="{BB962C8B-B14F-4D97-AF65-F5344CB8AC3E}">
        <p14:creationId xmlns:p14="http://schemas.microsoft.com/office/powerpoint/2010/main" val="4022975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B29ADF-B65A-4314-9B9E-D64F53AACF7F}" type="datetimeFigureOut">
              <a:rPr lang="en-US" smtClean="0"/>
              <a:t>7/29/2025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BD3648-A761-4D22-B431-4FE21EDD931D}" type="slidenum">
              <a:rPr lang="en-US" smtClean="0"/>
              <a:t>‹#›</a:t>
            </a:fld>
            <a:endParaRPr lang="en-US"/>
          </a:p>
        </p:txBody>
      </p:sp>
    </p:spTree>
    <p:extLst>
      <p:ext uri="{BB962C8B-B14F-4D97-AF65-F5344CB8AC3E}">
        <p14:creationId xmlns:p14="http://schemas.microsoft.com/office/powerpoint/2010/main" val="2893755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1">
            <a:extLst>
              <a:ext uri="{FF2B5EF4-FFF2-40B4-BE49-F238E27FC236}">
                <a16:creationId xmlns="" xmlns:a16="http://schemas.microsoft.com/office/drawing/2014/main" id="{0F501CF7-D20A-F920-DB83-51BD7DD7A48B}"/>
              </a:ext>
            </a:extLst>
          </p:cNvPr>
          <p:cNvSpPr>
            <a:spLocks noGrp="1"/>
          </p:cNvSpPr>
          <p:nvPr>
            <p:ph type="ctrTitle"/>
          </p:nvPr>
        </p:nvSpPr>
        <p:spPr>
          <a:xfrm>
            <a:off x="0" y="-387424"/>
            <a:ext cx="9144000" cy="3894437"/>
          </a:xfrm>
        </p:spPr>
        <p:txBody>
          <a:bodyPr>
            <a:noAutofit/>
          </a:bodyPr>
          <a:lstStyle/>
          <a:p>
            <a:r>
              <a:rPr lang="en-US" sz="3200" dirty="0">
                <a:solidFill>
                  <a:srgbClr val="002060"/>
                </a:solidFill>
                <a:latin typeface="Times New Roman" pitchFamily="18" charset="0"/>
                <a:cs typeface="Times New Roman" pitchFamily="18" charset="0"/>
              </a:rPr>
              <a:t/>
            </a:r>
            <a:br>
              <a:rPr lang="en-US" sz="3200" dirty="0">
                <a:solidFill>
                  <a:srgbClr val="002060"/>
                </a:solidFill>
                <a:latin typeface="Times New Roman" pitchFamily="18" charset="0"/>
                <a:cs typeface="Times New Roman" pitchFamily="18" charset="0"/>
              </a:rPr>
            </a:br>
            <a:r>
              <a:rPr lang="en-US" sz="3200" dirty="0">
                <a:solidFill>
                  <a:srgbClr val="002060"/>
                </a:solidFill>
                <a:latin typeface="Times New Roman" pitchFamily="18" charset="0"/>
                <a:cs typeface="Times New Roman" pitchFamily="18" charset="0"/>
              </a:rPr>
              <a:t/>
            </a:r>
            <a:br>
              <a:rPr lang="en-US" sz="3200" dirty="0">
                <a:solidFill>
                  <a:srgbClr val="002060"/>
                </a:solidFill>
                <a:latin typeface="Times New Roman" pitchFamily="18" charset="0"/>
                <a:cs typeface="Times New Roman" pitchFamily="18" charset="0"/>
              </a:rPr>
            </a:br>
            <a:r>
              <a:rPr lang="en-US" sz="3200" dirty="0">
                <a:solidFill>
                  <a:srgbClr val="002060"/>
                </a:solidFill>
                <a:latin typeface="Times New Roman" pitchFamily="18" charset="0"/>
                <a:cs typeface="Times New Roman" pitchFamily="18" charset="0"/>
              </a:rPr>
              <a:t/>
            </a:r>
            <a:br>
              <a:rPr lang="en-US" sz="3200" dirty="0">
                <a:solidFill>
                  <a:srgbClr val="002060"/>
                </a:solidFill>
                <a:latin typeface="Times New Roman" pitchFamily="18" charset="0"/>
                <a:cs typeface="Times New Roman" pitchFamily="18" charset="0"/>
              </a:rPr>
            </a:br>
            <a:r>
              <a:rPr lang="en-US" sz="3200" dirty="0">
                <a:solidFill>
                  <a:srgbClr val="002060"/>
                </a:solidFill>
                <a:latin typeface="Times New Roman" pitchFamily="18" charset="0"/>
                <a:cs typeface="Times New Roman" pitchFamily="18" charset="0"/>
              </a:rPr>
              <a:t>Priyadarshini Engineering College</a:t>
            </a:r>
            <a:br>
              <a:rPr lang="en-US" sz="3200" dirty="0">
                <a:solidFill>
                  <a:srgbClr val="002060"/>
                </a:solidFill>
                <a:latin typeface="Times New Roman" pitchFamily="18" charset="0"/>
                <a:cs typeface="Times New Roman" pitchFamily="18" charset="0"/>
              </a:rPr>
            </a:br>
            <a:r>
              <a:rPr lang="en-US" sz="3200" dirty="0">
                <a:solidFill>
                  <a:srgbClr val="002060"/>
                </a:solidFill>
                <a:latin typeface="Times New Roman" pitchFamily="18" charset="0"/>
                <a:cs typeface="Times New Roman" pitchFamily="18" charset="0"/>
              </a:rPr>
              <a:t> Department of Master of Computer Applications </a:t>
            </a:r>
            <a:br>
              <a:rPr lang="en-US" sz="3200" dirty="0">
                <a:solidFill>
                  <a:srgbClr val="002060"/>
                </a:solidFill>
                <a:latin typeface="Times New Roman" pitchFamily="18" charset="0"/>
                <a:cs typeface="Times New Roman" pitchFamily="18" charset="0"/>
              </a:rPr>
            </a:br>
            <a:r>
              <a:rPr lang="en-US" sz="3200" dirty="0">
                <a:solidFill>
                  <a:srgbClr val="FF0000"/>
                </a:solidFill>
                <a:latin typeface="Times New Roman" pitchFamily="18" charset="0"/>
                <a:cs typeface="Times New Roman" pitchFamily="18" charset="0"/>
              </a:rPr>
              <a:t>Name : </a:t>
            </a:r>
            <a:r>
              <a:rPr lang="en-US" sz="3200" dirty="0" smtClean="0">
                <a:solidFill>
                  <a:srgbClr val="FF0000"/>
                </a:solidFill>
                <a:latin typeface="Times New Roman" pitchFamily="18" charset="0"/>
                <a:cs typeface="Times New Roman" pitchFamily="18" charset="0"/>
              </a:rPr>
              <a:t>SUGESH NANDU D</a:t>
            </a:r>
            <a:r>
              <a:rPr lang="en-US" sz="3200" dirty="0">
                <a:solidFill>
                  <a:srgbClr val="FF0000"/>
                </a:solidFill>
                <a:latin typeface="Times New Roman" pitchFamily="18" charset="0"/>
                <a:cs typeface="Times New Roman" pitchFamily="18" charset="0"/>
              </a:rPr>
              <a:t/>
            </a:r>
            <a:br>
              <a:rPr lang="en-US" sz="3200" dirty="0">
                <a:solidFill>
                  <a:srgbClr val="FF0000"/>
                </a:solidFill>
                <a:latin typeface="Times New Roman" pitchFamily="18" charset="0"/>
                <a:cs typeface="Times New Roman" pitchFamily="18" charset="0"/>
              </a:rPr>
            </a:br>
            <a:r>
              <a:rPr lang="en-IN" sz="3200" dirty="0">
                <a:solidFill>
                  <a:srgbClr val="FF0000"/>
                </a:solidFill>
                <a:latin typeface="Times New Roman" pitchFamily="18" charset="0"/>
                <a:cs typeface="Times New Roman" pitchFamily="18" charset="0"/>
              </a:rPr>
              <a:t>Reg.No: 511922622045</a:t>
            </a:r>
            <a:br>
              <a:rPr lang="en-IN" sz="3200" dirty="0">
                <a:solidFill>
                  <a:srgbClr val="FF0000"/>
                </a:solidFill>
                <a:latin typeface="Times New Roman" pitchFamily="18" charset="0"/>
                <a:cs typeface="Times New Roman" pitchFamily="18" charset="0"/>
              </a:rPr>
            </a:br>
            <a:r>
              <a:rPr lang="en-US" sz="3200" dirty="0">
                <a:solidFill>
                  <a:srgbClr val="0070C0"/>
                </a:solidFill>
                <a:latin typeface="Times New Roman" pitchFamily="18" charset="0"/>
                <a:cs typeface="Times New Roman" pitchFamily="18" charset="0"/>
              </a:rPr>
              <a:t>MC4411 PROJECT WORK</a:t>
            </a:r>
            <a:br>
              <a:rPr lang="en-US" sz="3200" dirty="0">
                <a:solidFill>
                  <a:srgbClr val="0070C0"/>
                </a:solidFill>
                <a:latin typeface="Times New Roman" pitchFamily="18" charset="0"/>
                <a:cs typeface="Times New Roman" pitchFamily="18" charset="0"/>
              </a:rPr>
            </a:br>
            <a:r>
              <a:rPr lang="en-US" sz="3200" b="1" dirty="0">
                <a:solidFill>
                  <a:srgbClr val="7A0003"/>
                </a:solidFill>
                <a:latin typeface="Times New Roman" panose="02020603050405020304" pitchFamily="18" charset="0"/>
                <a:cs typeface="Times New Roman" panose="02020603050405020304" pitchFamily="18" charset="0"/>
              </a:rPr>
              <a:t>Bike Rental with Exploring System</a:t>
            </a:r>
            <a:r>
              <a:rPr lang="en-US" sz="3200" dirty="0">
                <a:latin typeface="Times New Roman" pitchFamily="18" charset="0"/>
                <a:cs typeface="Times New Roman" pitchFamily="18" charset="0"/>
              </a:rPr>
              <a:t/>
            </a:r>
            <a:br>
              <a:rPr lang="en-US" sz="3200" dirty="0">
                <a:latin typeface="Times New Roman" pitchFamily="18" charset="0"/>
                <a:cs typeface="Times New Roman" pitchFamily="18" charset="0"/>
              </a:rPr>
            </a:br>
            <a:endParaRPr lang="en-US" sz="3200" dirty="0"/>
          </a:p>
        </p:txBody>
      </p:sp>
      <p:sp>
        <p:nvSpPr>
          <p:cNvPr id="29" name="Subtitle 2">
            <a:extLst>
              <a:ext uri="{FF2B5EF4-FFF2-40B4-BE49-F238E27FC236}">
                <a16:creationId xmlns="" xmlns:a16="http://schemas.microsoft.com/office/drawing/2014/main" id="{B20F937A-7DCA-708D-FA7F-F261A9CF41C4}"/>
              </a:ext>
            </a:extLst>
          </p:cNvPr>
          <p:cNvSpPr>
            <a:spLocks noGrp="1"/>
          </p:cNvSpPr>
          <p:nvPr>
            <p:ph type="subTitle" idx="1"/>
          </p:nvPr>
        </p:nvSpPr>
        <p:spPr>
          <a:xfrm>
            <a:off x="0" y="2996952"/>
            <a:ext cx="4860032" cy="3853345"/>
          </a:xfrm>
        </p:spPr>
        <p:txBody>
          <a:bodyPr/>
          <a:lstStyle/>
          <a:p>
            <a:endParaRPr lang="en-US" dirty="0"/>
          </a:p>
          <a:p>
            <a:pPr algn="ctr">
              <a:lnSpc>
                <a:spcPct val="100000"/>
              </a:lnSpc>
            </a:pPr>
            <a:r>
              <a:rPr lang="en-US" sz="1800" b="1" dirty="0">
                <a:solidFill>
                  <a:srgbClr val="FF0000"/>
                </a:solidFill>
                <a:latin typeface="Times New Roman" pitchFamily="18" charset="0"/>
                <a:cs typeface="Times New Roman" pitchFamily="18" charset="0"/>
              </a:rPr>
              <a:t>SUPERVISOR </a:t>
            </a:r>
          </a:p>
          <a:p>
            <a:pPr>
              <a:lnSpc>
                <a:spcPct val="100000"/>
              </a:lnSpc>
            </a:pPr>
            <a:r>
              <a:rPr lang="en-IN" sz="1800" b="1" dirty="0" err="1">
                <a:solidFill>
                  <a:srgbClr val="7A0003"/>
                </a:solidFill>
                <a:latin typeface="Times New Roman" pitchFamily="18" charset="0"/>
                <a:cs typeface="Times New Roman" pitchFamily="18" charset="0"/>
              </a:rPr>
              <a:t>Ms</a:t>
            </a:r>
            <a:r>
              <a:rPr lang="en-IN" sz="1800" b="1" dirty="0" err="1" smtClean="0">
                <a:solidFill>
                  <a:srgbClr val="7A0003"/>
                </a:solidFill>
                <a:latin typeface="Times New Roman" pitchFamily="18" charset="0"/>
                <a:cs typeface="Times New Roman" pitchFamily="18" charset="0"/>
              </a:rPr>
              <a:t>.</a:t>
            </a:r>
            <a:r>
              <a:rPr lang="en-IN" sz="1800" b="1" dirty="0" smtClean="0">
                <a:solidFill>
                  <a:srgbClr val="7A0003"/>
                </a:solidFill>
                <a:latin typeface="Times New Roman" pitchFamily="18" charset="0"/>
                <a:cs typeface="Times New Roman" pitchFamily="18" charset="0"/>
              </a:rPr>
              <a:t> </a:t>
            </a:r>
            <a:r>
              <a:rPr lang="en-IN" sz="1800" b="1" dirty="0" err="1" smtClean="0">
                <a:solidFill>
                  <a:srgbClr val="7A0003"/>
                </a:solidFill>
                <a:latin typeface="Times New Roman" pitchFamily="18" charset="0"/>
                <a:cs typeface="Times New Roman" pitchFamily="18" charset="0"/>
              </a:rPr>
              <a:t>Jeevalakshmi</a:t>
            </a:r>
            <a:r>
              <a:rPr lang="en-IN" sz="1800" b="1" dirty="0">
                <a:solidFill>
                  <a:srgbClr val="7A0003"/>
                </a:solidFill>
                <a:latin typeface="Times New Roman" pitchFamily="18" charset="0"/>
                <a:cs typeface="Times New Roman" pitchFamily="18" charset="0"/>
              </a:rPr>
              <a:t>, </a:t>
            </a:r>
            <a:r>
              <a:rPr lang="en-IN" sz="1800" b="1" dirty="0" smtClean="0">
                <a:solidFill>
                  <a:srgbClr val="7A0003"/>
                </a:solidFill>
                <a:latin typeface="Times New Roman" pitchFamily="18" charset="0"/>
                <a:cs typeface="Times New Roman" pitchFamily="18" charset="0"/>
              </a:rPr>
              <a:t>B.</a:t>
            </a:r>
            <a:r>
              <a:rPr lang="en-IN" sz="1800" b="1" dirty="0" err="1" smtClean="0">
                <a:solidFill>
                  <a:srgbClr val="7A0003"/>
                </a:solidFill>
                <a:latin typeface="Times New Roman" pitchFamily="18" charset="0"/>
                <a:cs typeface="Times New Roman" pitchFamily="18" charset="0"/>
              </a:rPr>
              <a:t>sc</a:t>
            </a:r>
            <a:r>
              <a:rPr lang="en-IN" sz="1800" b="1" dirty="0">
                <a:solidFill>
                  <a:srgbClr val="7A0003"/>
                </a:solidFill>
                <a:latin typeface="Times New Roman" pitchFamily="18" charset="0"/>
                <a:cs typeface="Times New Roman" pitchFamily="18" charset="0"/>
              </a:rPr>
              <a:t>.,MCA.,</a:t>
            </a:r>
            <a:endParaRPr lang="en-US" sz="1800" b="1" dirty="0">
              <a:solidFill>
                <a:srgbClr val="7A0003"/>
              </a:solidFill>
              <a:latin typeface="Times New Roman" pitchFamily="18" charset="0"/>
              <a:cs typeface="Times New Roman" pitchFamily="18" charset="0"/>
            </a:endParaRPr>
          </a:p>
          <a:p>
            <a:pPr algn="ctr">
              <a:lnSpc>
                <a:spcPct val="100000"/>
              </a:lnSpc>
            </a:pPr>
            <a:r>
              <a:rPr lang="en-US" sz="1800" b="1" dirty="0">
                <a:solidFill>
                  <a:srgbClr val="7A0003"/>
                </a:solidFill>
                <a:latin typeface="Times New Roman" pitchFamily="18" charset="0"/>
                <a:cs typeface="Times New Roman" pitchFamily="18" charset="0"/>
              </a:rPr>
              <a:t>Assistant Professor, </a:t>
            </a:r>
          </a:p>
          <a:p>
            <a:pPr algn="ctr">
              <a:lnSpc>
                <a:spcPct val="100000"/>
              </a:lnSpc>
            </a:pPr>
            <a:r>
              <a:rPr lang="en-US" sz="1800" b="1" dirty="0">
                <a:solidFill>
                  <a:srgbClr val="7A0003"/>
                </a:solidFill>
                <a:latin typeface="Times New Roman" pitchFamily="18" charset="0"/>
                <a:cs typeface="Times New Roman" pitchFamily="18" charset="0"/>
              </a:rPr>
              <a:t>Department of  Master of Computer Applications </a:t>
            </a:r>
            <a:r>
              <a:rPr lang="en-US" sz="1800" b="1" dirty="0" smtClean="0">
                <a:solidFill>
                  <a:srgbClr val="7A0003"/>
                </a:solidFill>
                <a:latin typeface="Times New Roman" pitchFamily="18" charset="0"/>
                <a:cs typeface="Times New Roman" pitchFamily="18" charset="0"/>
              </a:rPr>
              <a:t>,</a:t>
            </a:r>
            <a:endParaRPr lang="en-US" sz="1800" b="1" dirty="0">
              <a:solidFill>
                <a:srgbClr val="7A0003"/>
              </a:solidFill>
              <a:latin typeface="Times New Roman" pitchFamily="18" charset="0"/>
              <a:cs typeface="Times New Roman" pitchFamily="18" charset="0"/>
            </a:endParaRPr>
          </a:p>
          <a:p>
            <a:pPr algn="ctr">
              <a:lnSpc>
                <a:spcPct val="100000"/>
              </a:lnSpc>
            </a:pPr>
            <a:r>
              <a:rPr lang="en-US" sz="1800" b="1" dirty="0">
                <a:solidFill>
                  <a:srgbClr val="7A0003"/>
                </a:solidFill>
                <a:latin typeface="Times New Roman" pitchFamily="18" charset="0"/>
                <a:cs typeface="Times New Roman" pitchFamily="18" charset="0"/>
              </a:rPr>
              <a:t>Priyadarshini Engineering College. </a:t>
            </a:r>
          </a:p>
          <a:p>
            <a:pPr algn="ctr">
              <a:lnSpc>
                <a:spcPct val="100000"/>
              </a:lnSpc>
            </a:pPr>
            <a:r>
              <a:rPr lang="en-US" sz="1800" b="1" dirty="0">
                <a:solidFill>
                  <a:srgbClr val="7A0003"/>
                </a:solidFill>
                <a:latin typeface="Times New Roman" pitchFamily="18" charset="0"/>
                <a:cs typeface="Times New Roman" pitchFamily="18" charset="0"/>
              </a:rPr>
              <a:t>Vaniyambadi. </a:t>
            </a:r>
          </a:p>
          <a:p>
            <a:endParaRPr lang="en-US" dirty="0"/>
          </a:p>
        </p:txBody>
      </p:sp>
      <p:pic>
        <p:nvPicPr>
          <p:cNvPr id="30" name="Picture 29">
            <a:extLst>
              <a:ext uri="{FF2B5EF4-FFF2-40B4-BE49-F238E27FC236}">
                <a16:creationId xmlns="" xmlns:a16="http://schemas.microsoft.com/office/drawing/2014/main" id="{4DC55A96-D67D-0B75-2DCA-C50BA385EF71}"/>
              </a:ext>
            </a:extLst>
          </p:cNvPr>
          <p:cNvPicPr/>
          <p:nvPr/>
        </p:nvPicPr>
        <p:blipFill>
          <a:blip r:embed="rId2" cstate="print"/>
          <a:srcRect/>
          <a:stretch>
            <a:fillRect/>
          </a:stretch>
        </p:blipFill>
        <p:spPr bwMode="auto">
          <a:xfrm>
            <a:off x="389314" y="260648"/>
            <a:ext cx="1195234" cy="850471"/>
          </a:xfrm>
          <a:prstGeom prst="rect">
            <a:avLst/>
          </a:prstGeom>
          <a:noFill/>
          <a:ln w="9525">
            <a:noFill/>
            <a:miter lim="800000"/>
            <a:headEnd/>
            <a:tailEnd/>
          </a:ln>
        </p:spPr>
      </p:pic>
      <p:pic>
        <p:nvPicPr>
          <p:cNvPr id="31" name="Picture 30" descr="undefined">
            <a:extLst>
              <a:ext uri="{FF2B5EF4-FFF2-40B4-BE49-F238E27FC236}">
                <a16:creationId xmlns="" xmlns:a16="http://schemas.microsoft.com/office/drawing/2014/main" id="{B6B67E77-D860-9E30-F607-438C4FCA5EA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2149" y="5824940"/>
            <a:ext cx="965398" cy="959364"/>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 xmlns:a16="http://schemas.microsoft.com/office/drawing/2014/main" id="{ED6AD329-8E55-F0AE-5F04-F1F763CB7A24}"/>
              </a:ext>
            </a:extLst>
          </p:cNvPr>
          <p:cNvSpPr txBox="1"/>
          <p:nvPr/>
        </p:nvSpPr>
        <p:spPr>
          <a:xfrm>
            <a:off x="4355976" y="3516616"/>
            <a:ext cx="4788024" cy="2169825"/>
          </a:xfrm>
          <a:prstGeom prst="rect">
            <a:avLst/>
          </a:prstGeom>
          <a:noFill/>
        </p:spPr>
        <p:txBody>
          <a:bodyPr wrap="square" anchor="ctr">
            <a:spAutoFit/>
          </a:bodyPr>
          <a:lstStyle/>
          <a:p>
            <a:pPr algn="ctr"/>
            <a:r>
              <a:rPr lang="en-US" b="1" dirty="0">
                <a:solidFill>
                  <a:srgbClr val="FF0000"/>
                </a:solidFill>
                <a:latin typeface="Times New Roman" pitchFamily="18" charset="0"/>
                <a:cs typeface="Times New Roman" pitchFamily="18" charset="0"/>
              </a:rPr>
              <a:t>HEAD OF THE DEPARTMENT</a:t>
            </a:r>
          </a:p>
          <a:p>
            <a:pPr algn="ctr">
              <a:lnSpc>
                <a:spcPct val="150000"/>
              </a:lnSpc>
            </a:pPr>
            <a:r>
              <a:rPr lang="en-IN" sz="1800" b="1" dirty="0">
                <a:solidFill>
                  <a:srgbClr val="7A0003"/>
                </a:solidFill>
                <a:latin typeface="Times New Roman" pitchFamily="18" charset="0"/>
                <a:cs typeface="Times New Roman" pitchFamily="18" charset="0"/>
              </a:rPr>
              <a:t>Dr.Manikandan G,M.Sc.,B.Ed.,M.Phil</a:t>
            </a:r>
            <a:r>
              <a:rPr lang="en-IN" sz="1800" b="1" dirty="0" smtClean="0">
                <a:solidFill>
                  <a:srgbClr val="7A0003"/>
                </a:solidFill>
                <a:latin typeface="Times New Roman" pitchFamily="18" charset="0"/>
                <a:cs typeface="Times New Roman" pitchFamily="18" charset="0"/>
              </a:rPr>
              <a:t>.,</a:t>
            </a:r>
            <a:r>
              <a:rPr lang="en-IN" sz="1800" b="1" dirty="0" err="1" smtClean="0">
                <a:solidFill>
                  <a:srgbClr val="7A0003"/>
                </a:solidFill>
                <a:latin typeface="Times New Roman" pitchFamily="18" charset="0"/>
                <a:cs typeface="Times New Roman" pitchFamily="18" charset="0"/>
              </a:rPr>
              <a:t>Ph.D</a:t>
            </a:r>
            <a:r>
              <a:rPr lang="en-IN" sz="1800" b="1" dirty="0" smtClean="0">
                <a:solidFill>
                  <a:srgbClr val="7A0003"/>
                </a:solidFill>
                <a:latin typeface="Times New Roman" pitchFamily="18" charset="0"/>
                <a:cs typeface="Times New Roman" pitchFamily="18" charset="0"/>
              </a:rPr>
              <a:t>.,</a:t>
            </a:r>
            <a:endParaRPr lang="en-IN" b="1" dirty="0">
              <a:solidFill>
                <a:srgbClr val="7A0003"/>
              </a:solidFill>
              <a:latin typeface="Times New Roman" pitchFamily="18" charset="0"/>
              <a:cs typeface="Times New Roman" pitchFamily="18" charset="0"/>
            </a:endParaRPr>
          </a:p>
          <a:p>
            <a:pPr algn="ctr"/>
            <a:r>
              <a:rPr lang="en-IN" sz="1800" b="1" dirty="0" smtClean="0">
                <a:solidFill>
                  <a:srgbClr val="7A0003"/>
                </a:solidFill>
                <a:latin typeface="Times New Roman" pitchFamily="18" charset="0"/>
                <a:cs typeface="Times New Roman" pitchFamily="18" charset="0"/>
              </a:rPr>
              <a:t>Head of the Department,</a:t>
            </a:r>
            <a:endParaRPr lang="en-IN" sz="1800" b="1" dirty="0">
              <a:solidFill>
                <a:srgbClr val="7A0003"/>
              </a:solidFill>
              <a:latin typeface="Times New Roman" pitchFamily="18" charset="0"/>
              <a:cs typeface="Times New Roman" pitchFamily="18" charset="0"/>
            </a:endParaRPr>
          </a:p>
          <a:p>
            <a:pPr algn="ctr"/>
            <a:r>
              <a:rPr lang="en-IN" sz="1800" b="1" dirty="0">
                <a:solidFill>
                  <a:srgbClr val="7A0003"/>
                </a:solidFill>
                <a:latin typeface="Times New Roman" pitchFamily="18" charset="0"/>
                <a:cs typeface="Times New Roman" pitchFamily="18" charset="0"/>
              </a:rPr>
              <a:t> Department of  Master of Computer Applications, </a:t>
            </a:r>
            <a:endParaRPr lang="en-US" sz="1800" b="1" dirty="0">
              <a:solidFill>
                <a:srgbClr val="7A0003"/>
              </a:solidFill>
              <a:latin typeface="Times New Roman" pitchFamily="18" charset="0"/>
              <a:cs typeface="Times New Roman" pitchFamily="18" charset="0"/>
            </a:endParaRPr>
          </a:p>
          <a:p>
            <a:pPr algn="ctr"/>
            <a:r>
              <a:rPr lang="en-US" sz="1800" b="1" dirty="0">
                <a:solidFill>
                  <a:srgbClr val="7A0003"/>
                </a:solidFill>
                <a:latin typeface="Times New Roman" pitchFamily="18" charset="0"/>
                <a:cs typeface="Times New Roman" pitchFamily="18" charset="0"/>
              </a:rPr>
              <a:t>Priyadarshini Engineering College. </a:t>
            </a:r>
          </a:p>
          <a:p>
            <a:pPr algn="ctr"/>
            <a:r>
              <a:rPr lang="en-US" sz="1800" b="1" dirty="0">
                <a:solidFill>
                  <a:srgbClr val="7A0003"/>
                </a:solidFill>
                <a:latin typeface="Times New Roman" pitchFamily="18" charset="0"/>
                <a:cs typeface="Times New Roman" pitchFamily="18" charset="0"/>
              </a:rPr>
              <a:t>Vaniyambadi</a:t>
            </a:r>
            <a:r>
              <a:rPr lang="en-US" b="1" dirty="0">
                <a:solidFill>
                  <a:srgbClr val="7A0003"/>
                </a:solidFill>
                <a:latin typeface="Times New Roman" pitchFamily="18" charset="0"/>
                <a:cs typeface="Times New Roman" pitchFamily="18" charset="0"/>
              </a:rPr>
              <a:t>. </a:t>
            </a:r>
          </a:p>
        </p:txBody>
      </p:sp>
      <p:sp>
        <p:nvSpPr>
          <p:cNvPr id="33" name="Flowchart: Delay 32">
            <a:extLst>
              <a:ext uri="{FF2B5EF4-FFF2-40B4-BE49-F238E27FC236}">
                <a16:creationId xmlns="" xmlns:a16="http://schemas.microsoft.com/office/drawing/2014/main" id="{0AEECF0C-FC13-907F-7B50-484F19DF1692}"/>
              </a:ext>
            </a:extLst>
          </p:cNvPr>
          <p:cNvSpPr/>
          <p:nvPr/>
        </p:nvSpPr>
        <p:spPr>
          <a:xfrm>
            <a:off x="1845241" y="6112826"/>
            <a:ext cx="7112523" cy="671478"/>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Tree>
    <p:extLst>
      <p:ext uri="{BB962C8B-B14F-4D97-AF65-F5344CB8AC3E}">
        <p14:creationId xmlns:p14="http://schemas.microsoft.com/office/powerpoint/2010/main" val="573216695"/>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4247317"/>
          </a:xfrm>
          <a:prstGeom prst="rect">
            <a:avLst/>
          </a:prstGeom>
        </p:spPr>
        <p:txBody>
          <a:bodyPr wrap="square">
            <a:spAutoFit/>
          </a:bodyPr>
          <a:lstStyle/>
          <a:p>
            <a:pPr algn="ctr"/>
            <a:r>
              <a:rPr lang="en-US" sz="2400" b="1" dirty="0">
                <a:latin typeface="Times New Roman" pitchFamily="18" charset="0"/>
                <a:cs typeface="Times New Roman" pitchFamily="18" charset="0"/>
              </a:rPr>
              <a:t>HARDWARE </a:t>
            </a:r>
            <a:r>
              <a:rPr lang="en-US" sz="2400" b="1" dirty="0" smtClean="0">
                <a:latin typeface="Times New Roman" pitchFamily="18" charset="0"/>
                <a:cs typeface="Times New Roman" pitchFamily="18" charset="0"/>
              </a:rPr>
              <a:t>REQUIREMENTS</a:t>
            </a:r>
          </a:p>
          <a:p>
            <a:pPr algn="ctr"/>
            <a:endParaRPr lang="en-US" sz="2400" b="1" dirty="0">
              <a:latin typeface="Times New Roman" pitchFamily="18" charset="0"/>
              <a:cs typeface="Times New Roman" pitchFamily="18" charset="0"/>
            </a:endParaRPr>
          </a:p>
          <a:p>
            <a:pPr>
              <a:lnSpc>
                <a:spcPct val="200000"/>
              </a:lnSpc>
            </a:pPr>
            <a:r>
              <a:rPr lang="en-US" sz="2400" dirty="0">
                <a:latin typeface="Times New Roman" pitchFamily="18" charset="0"/>
                <a:cs typeface="Times New Roman" pitchFamily="18" charset="0"/>
              </a:rPr>
              <a:t>	</a:t>
            </a:r>
            <a:r>
              <a:rPr lang="en-US" sz="2000" dirty="0" smtClean="0">
                <a:latin typeface="Times New Roman" pitchFamily="18" charset="0"/>
                <a:cs typeface="Times New Roman" pitchFamily="18" charset="0"/>
              </a:rPr>
              <a:t>processor	: </a:t>
            </a:r>
            <a:r>
              <a:rPr lang="en-US" sz="2000" dirty="0">
                <a:latin typeface="Times New Roman" pitchFamily="18" charset="0"/>
                <a:cs typeface="Times New Roman" pitchFamily="18" charset="0"/>
              </a:rPr>
              <a:t>AMD A6</a:t>
            </a:r>
          </a:p>
          <a:p>
            <a:pPr>
              <a:lnSpc>
                <a:spcPct val="200000"/>
              </a:lnSpc>
            </a:pPr>
            <a:r>
              <a:rPr lang="en-US" sz="2000" dirty="0">
                <a:latin typeface="Times New Roman" pitchFamily="18" charset="0"/>
                <a:cs typeface="Times New Roman" pitchFamily="18" charset="0"/>
              </a:rPr>
              <a:t>	Hard </a:t>
            </a:r>
            <a:r>
              <a:rPr lang="en-US" sz="2000" dirty="0" smtClean="0">
                <a:latin typeface="Times New Roman" pitchFamily="18" charset="0"/>
                <a:cs typeface="Times New Roman" pitchFamily="18" charset="0"/>
              </a:rPr>
              <a:t>Disk	:</a:t>
            </a:r>
            <a:r>
              <a:rPr lang="en-US" sz="2000" dirty="0">
                <a:latin typeface="Times New Roman" pitchFamily="18" charset="0"/>
                <a:cs typeface="Times New Roman" pitchFamily="18" charset="0"/>
              </a:rPr>
              <a:t>100GB</a:t>
            </a:r>
          </a:p>
          <a:p>
            <a:pPr>
              <a:lnSpc>
                <a:spcPct val="200000"/>
              </a:lnSpc>
            </a:pPr>
            <a:r>
              <a:rPr lang="en-US" sz="2000" dirty="0">
                <a:latin typeface="Times New Roman" pitchFamily="18" charset="0"/>
                <a:cs typeface="Times New Roman" pitchFamily="18" charset="0"/>
              </a:rPr>
              <a:t>	</a:t>
            </a:r>
            <a:r>
              <a:rPr lang="en-US" sz="2000" dirty="0" smtClean="0">
                <a:latin typeface="Times New Roman" pitchFamily="18" charset="0"/>
                <a:cs typeface="Times New Roman" pitchFamily="18" charset="0"/>
              </a:rPr>
              <a:t>Resolution	:</a:t>
            </a:r>
            <a:r>
              <a:rPr lang="en-US" sz="2000" dirty="0">
                <a:latin typeface="Times New Roman" pitchFamily="18" charset="0"/>
                <a:cs typeface="Times New Roman" pitchFamily="18" charset="0"/>
              </a:rPr>
              <a:t>1366</a:t>
            </a:r>
            <a:r>
              <a:rPr lang="en-IN" sz="2000" dirty="0">
                <a:latin typeface="Times New Roman" pitchFamily="18" charset="0"/>
                <a:cs typeface="Times New Roman" pitchFamily="18" charset="0"/>
              </a:rPr>
              <a:t> ×768(1920 ×1080)Recommended</a:t>
            </a:r>
          </a:p>
          <a:p>
            <a:pPr>
              <a:lnSpc>
                <a:spcPct val="200000"/>
              </a:lnSpc>
            </a:pPr>
            <a:r>
              <a:rPr lang="en-US" sz="2400" dirty="0">
                <a:latin typeface="Times New Roman" pitchFamily="18" charset="0"/>
                <a:cs typeface="Times New Roman" pitchFamily="18" charset="0"/>
              </a:rPr>
              <a:t>	</a:t>
            </a:r>
          </a:p>
          <a:p>
            <a:pPr algn="ctr">
              <a:lnSpc>
                <a:spcPct val="200000"/>
              </a:lnSpc>
            </a:pPr>
            <a:endParaRPr lang="en-US" sz="2300" b="1" dirty="0">
              <a:latin typeface="Times New Roman" pitchFamily="18" charset="0"/>
              <a:cs typeface="Times New Roman" pitchFamily="18" charset="0"/>
            </a:endParaRPr>
          </a:p>
        </p:txBody>
      </p:sp>
    </p:spTree>
    <p:extLst>
      <p:ext uri="{BB962C8B-B14F-4D97-AF65-F5344CB8AC3E}">
        <p14:creationId xmlns:p14="http://schemas.microsoft.com/office/powerpoint/2010/main" val="328039423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3939540"/>
          </a:xfrm>
          <a:prstGeom prst="rect">
            <a:avLst/>
          </a:prstGeom>
        </p:spPr>
        <p:txBody>
          <a:bodyPr wrap="square">
            <a:spAutoFit/>
          </a:bodyPr>
          <a:lstStyle/>
          <a:p>
            <a:pPr algn="ctr"/>
            <a:r>
              <a:rPr lang="en-US" sz="2400" b="1" dirty="0" smtClean="0">
                <a:latin typeface="Times New Roman" pitchFamily="18" charset="0"/>
                <a:cs typeface="Times New Roman" pitchFamily="18" charset="0"/>
              </a:rPr>
              <a:t>SOFTWARE REQUIREMENTS</a:t>
            </a:r>
          </a:p>
          <a:p>
            <a:pPr algn="ctr"/>
            <a:endParaRPr lang="en-US" sz="2400" b="1" dirty="0">
              <a:latin typeface="Times New Roman" pitchFamily="18" charset="0"/>
              <a:cs typeface="Times New Roman" pitchFamily="18" charset="0"/>
            </a:endParaRPr>
          </a:p>
          <a:p>
            <a:pPr algn="ctr"/>
            <a:endParaRPr lang="en-US" sz="2400" b="1" dirty="0">
              <a:latin typeface="Times New Roman" pitchFamily="18" charset="0"/>
              <a:cs typeface="Times New Roman" pitchFamily="18" charset="0"/>
            </a:endParaRPr>
          </a:p>
          <a:p>
            <a:pPr>
              <a:lnSpc>
                <a:spcPct val="200000"/>
              </a:lnSpc>
            </a:pPr>
            <a:r>
              <a:rPr lang="en-US" sz="2000" dirty="0">
                <a:latin typeface="Times New Roman" pitchFamily="18" charset="0"/>
                <a:cs typeface="Times New Roman" pitchFamily="18" charset="0"/>
              </a:rPr>
              <a:t>	Frontend: HTML, CSS, JavaScript</a:t>
            </a:r>
          </a:p>
          <a:p>
            <a:pPr>
              <a:lnSpc>
                <a:spcPct val="200000"/>
              </a:lnSpc>
            </a:pPr>
            <a:r>
              <a:rPr lang="en-US" sz="2000" dirty="0">
                <a:latin typeface="Times New Roman" pitchFamily="18" charset="0"/>
                <a:cs typeface="Times New Roman" pitchFamily="18" charset="0"/>
              </a:rPr>
              <a:t>	Backend: PHP, MySQL</a:t>
            </a:r>
          </a:p>
          <a:p>
            <a:pPr>
              <a:lnSpc>
                <a:spcPct val="200000"/>
              </a:lnSpc>
            </a:pPr>
            <a:r>
              <a:rPr lang="en-US" sz="2000" dirty="0">
                <a:latin typeface="Times New Roman" pitchFamily="18" charset="0"/>
                <a:cs typeface="Times New Roman" pitchFamily="18" charset="0"/>
              </a:rPr>
              <a:t>	software: VS code, XAMMP, Sublime Text</a:t>
            </a:r>
          </a:p>
          <a:p>
            <a:pPr>
              <a:lnSpc>
                <a:spcPct val="200000"/>
              </a:lnSpc>
            </a:pPr>
            <a:r>
              <a:rPr lang="en-US" sz="2000" dirty="0">
                <a:latin typeface="Times New Roman" pitchFamily="18" charset="0"/>
                <a:cs typeface="Times New Roman" pitchFamily="18" charset="0"/>
              </a:rPr>
              <a:t>	</a:t>
            </a:r>
          </a:p>
          <a:p>
            <a:pPr algn="ctr"/>
            <a:endParaRPr lang="en-US" b="1" dirty="0">
              <a:latin typeface="Times New Roman" pitchFamily="18" charset="0"/>
              <a:cs typeface="Times New Roman" pitchFamily="18" charset="0"/>
            </a:endParaRPr>
          </a:p>
        </p:txBody>
      </p:sp>
    </p:spTree>
    <p:extLst>
      <p:ext uri="{BB962C8B-B14F-4D97-AF65-F5344CB8AC3E}">
        <p14:creationId xmlns:p14="http://schemas.microsoft.com/office/powerpoint/2010/main" val="40771855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1708160"/>
          </a:xfrm>
          <a:prstGeom prst="rect">
            <a:avLst/>
          </a:prstGeom>
        </p:spPr>
        <p:txBody>
          <a:bodyPr wrap="square">
            <a:spAutoFit/>
          </a:bodyPr>
          <a:lstStyle/>
          <a:p>
            <a:pPr algn="ctr"/>
            <a:r>
              <a:rPr lang="en-US" sz="2400" b="1" dirty="0">
                <a:latin typeface="Times New Roman" pitchFamily="18" charset="0"/>
                <a:cs typeface="Times New Roman" pitchFamily="18" charset="0"/>
              </a:rPr>
              <a:t>ARCHITECTURE DIAGRAM</a:t>
            </a:r>
          </a:p>
          <a:p>
            <a:pPr algn="ctr">
              <a:lnSpc>
                <a:spcPct val="150000"/>
              </a:lnSpc>
            </a:pPr>
            <a:endParaRPr lang="en-US" b="1" dirty="0">
              <a:latin typeface="Times New Roman" pitchFamily="18" charset="0"/>
              <a:cs typeface="Times New Roman" pitchFamily="18" charset="0"/>
            </a:endParaRPr>
          </a:p>
          <a:p>
            <a:pPr algn="ctr">
              <a:lnSpc>
                <a:spcPct val="150000"/>
              </a:lnSpc>
            </a:pPr>
            <a:endParaRPr lang="en-US" b="1" dirty="0">
              <a:latin typeface="Times New Roman" pitchFamily="18" charset="0"/>
              <a:cs typeface="Times New Roman" pitchFamily="18" charset="0"/>
            </a:endParaRPr>
          </a:p>
          <a:p>
            <a:pPr algn="ctr">
              <a:lnSpc>
                <a:spcPct val="150000"/>
              </a:lnSpc>
            </a:pPr>
            <a:endParaRPr lang="en-US" b="1" dirty="0">
              <a:latin typeface="Times New Roman" pitchFamily="18" charset="0"/>
              <a:cs typeface="Times New Roman" pitchFamily="18" charset="0"/>
            </a:endParaRPr>
          </a:p>
        </p:txBody>
      </p:sp>
      <p:pic>
        <p:nvPicPr>
          <p:cNvPr id="2050" name="Picture 2" descr="C:\Users\Lenovo\Desktop\asugesh\s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1975" y="795338"/>
            <a:ext cx="5483225" cy="53050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066939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elay 1">
            <a:extLst>
              <a:ext uri="{FF2B5EF4-FFF2-40B4-BE49-F238E27FC236}">
                <a16:creationId xmlns:a16="http://schemas.microsoft.com/office/drawing/2014/main" xmlns="" id="{54F43BB1-C1FA-4F19-A8A0-D6163526C2A3}"/>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3" name="Picture 26" descr="undefined">
            <a:extLst>
              <a:ext uri="{FF2B5EF4-FFF2-40B4-BE49-F238E27FC236}">
                <a16:creationId xmlns:a16="http://schemas.microsoft.com/office/drawing/2014/main" xmlns="" id="{11989B06-25D0-473C-A2AA-31B216272B2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xmlns="" id="{19F3CB18-E214-48EE-81F9-5FD3053D9A7F}"/>
              </a:ext>
            </a:extLst>
          </p:cNvPr>
          <p:cNvSpPr txBox="1"/>
          <p:nvPr/>
        </p:nvSpPr>
        <p:spPr>
          <a:xfrm>
            <a:off x="1295400" y="29308"/>
            <a:ext cx="6851325" cy="830997"/>
          </a:xfrm>
          <a:prstGeom prst="rect">
            <a:avLst/>
          </a:prstGeom>
          <a:noFill/>
        </p:spPr>
        <p:txBody>
          <a:bodyPr wrap="square">
            <a:spAutoFit/>
          </a:bodyPr>
          <a:lstStyle/>
          <a:p>
            <a:pPr algn="ctr"/>
            <a:r>
              <a:rPr lang="en-US" sz="2400" b="1" dirty="0">
                <a:latin typeface="Times New Roman" pitchFamily="18" charset="0"/>
                <a:cs typeface="Times New Roman" pitchFamily="18" charset="0"/>
              </a:rPr>
              <a:t>ER DIAGRAM</a:t>
            </a:r>
          </a:p>
          <a:p>
            <a:pPr algn="ctr"/>
            <a:endParaRPr lang="en-US" sz="2400" b="1" dirty="0">
              <a:latin typeface="Times New Roman" pitchFamily="18" charset="0"/>
              <a:cs typeface="Times New Roman" pitchFamily="18" charset="0"/>
            </a:endParaRPr>
          </a:p>
        </p:txBody>
      </p:sp>
      <p:pic>
        <p:nvPicPr>
          <p:cNvPr id="7170" name="Picture 2" descr="C:\Users\Lenovo\Pictures\Screenshots\Screenshot (69).png"/>
          <p:cNvPicPr>
            <a:picLocks noChangeAspect="1" noChangeArrowheads="1"/>
          </p:cNvPicPr>
          <p:nvPr/>
        </p:nvPicPr>
        <p:blipFill rotWithShape="1">
          <a:blip r:embed="rId3">
            <a:extLst>
              <a:ext uri="{28A0092B-C50C-407E-A947-70E740481C1C}">
                <a14:useLocalDpi xmlns:a14="http://schemas.microsoft.com/office/drawing/2010/main" val="0"/>
              </a:ext>
            </a:extLst>
          </a:blip>
          <a:srcRect t="2884"/>
          <a:stretch/>
        </p:blipFill>
        <p:spPr bwMode="auto">
          <a:xfrm>
            <a:off x="424934" y="860305"/>
            <a:ext cx="7010400" cy="53262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72010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0119FDBA-7E1B-4A92-849F-65667B7FF304}"/>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935331DE-E35B-4731-A2F0-F59CEF489B6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F2D93F9C-C1A7-4E0B-8ACE-A338A7F20129}"/>
              </a:ext>
            </a:extLst>
          </p:cNvPr>
          <p:cNvSpPr txBox="1"/>
          <p:nvPr/>
        </p:nvSpPr>
        <p:spPr>
          <a:xfrm>
            <a:off x="1181100" y="152400"/>
            <a:ext cx="6781800" cy="830997"/>
          </a:xfrm>
          <a:prstGeom prst="rect">
            <a:avLst/>
          </a:prstGeom>
          <a:noFill/>
        </p:spPr>
        <p:txBody>
          <a:bodyPr wrap="square">
            <a:spAutoFit/>
          </a:bodyPr>
          <a:lstStyle/>
          <a:p>
            <a:pPr algn="ctr"/>
            <a:r>
              <a:rPr lang="en-US" sz="2400" b="1" dirty="0">
                <a:latin typeface="Times New Roman" pitchFamily="18" charset="0"/>
                <a:cs typeface="Times New Roman" pitchFamily="18" charset="0"/>
              </a:rPr>
              <a:t>DATAFLOW DIAGRAM</a:t>
            </a:r>
          </a:p>
          <a:p>
            <a:pPr algn="ctr"/>
            <a:endParaRPr lang="en-US" sz="2400" b="1" dirty="0">
              <a:latin typeface="Times New Roman" pitchFamily="18" charset="0"/>
              <a:cs typeface="Times New Roman" pitchFamily="18" charset="0"/>
            </a:endParaRPr>
          </a:p>
        </p:txBody>
      </p:sp>
      <p:pic>
        <p:nvPicPr>
          <p:cNvPr id="3076" name="Picture 4" descr="C:\Users\Lenovo\Pictures\Screenshots\Screenshot (7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983398"/>
            <a:ext cx="7239000" cy="5322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47104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elay 1">
            <a:extLst>
              <a:ext uri="{FF2B5EF4-FFF2-40B4-BE49-F238E27FC236}">
                <a16:creationId xmlns:a16="http://schemas.microsoft.com/office/drawing/2014/main" xmlns="" id="{B52D1A6D-1767-4137-B2D8-9C39F566E7B3}"/>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4" name="Picture 26" descr="undefined">
            <a:extLst>
              <a:ext uri="{FF2B5EF4-FFF2-40B4-BE49-F238E27FC236}">
                <a16:creationId xmlns:a16="http://schemas.microsoft.com/office/drawing/2014/main" xmlns="" id="{38FA8E73-652A-44AF-AA8C-D92D9E0C858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xmlns="" id="{2166B5FF-C405-4392-8CF3-7B7E76112049}"/>
              </a:ext>
            </a:extLst>
          </p:cNvPr>
          <p:cNvSpPr txBox="1"/>
          <p:nvPr/>
        </p:nvSpPr>
        <p:spPr>
          <a:xfrm>
            <a:off x="1344640" y="152400"/>
            <a:ext cx="7189176" cy="830997"/>
          </a:xfrm>
          <a:prstGeom prst="rect">
            <a:avLst/>
          </a:prstGeom>
          <a:noFill/>
        </p:spPr>
        <p:txBody>
          <a:bodyPr wrap="square">
            <a:spAutoFit/>
          </a:bodyPr>
          <a:lstStyle/>
          <a:p>
            <a:pPr algn="ctr"/>
            <a:r>
              <a:rPr lang="en-US" sz="2400" b="1" dirty="0">
                <a:latin typeface="Times New Roman" pitchFamily="18" charset="0"/>
                <a:cs typeface="Times New Roman" pitchFamily="18" charset="0"/>
              </a:rPr>
              <a:t>UML DIAGRAM</a:t>
            </a:r>
          </a:p>
          <a:p>
            <a:pPr algn="ctr"/>
            <a:endParaRPr lang="en-US" sz="2400" b="1" dirty="0">
              <a:latin typeface="Times New Roman" pitchFamily="18" charset="0"/>
              <a:cs typeface="Times New Roman" pitchFamily="18" charset="0"/>
            </a:endParaRPr>
          </a:p>
        </p:txBody>
      </p:sp>
      <p:pic>
        <p:nvPicPr>
          <p:cNvPr id="6146" name="Picture 2" descr="C:\Users\Lenovo\Pictures\Screenshots\Screenshot (7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1199559"/>
            <a:ext cx="7771816" cy="498696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08752" y="983397"/>
            <a:ext cx="2948848" cy="4006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latin typeface="Times New Roman" pitchFamily="18" charset="0"/>
                <a:cs typeface="Times New Roman" pitchFamily="18" charset="0"/>
              </a:rPr>
              <a:t>USECASE DIAGRAM</a:t>
            </a: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1367360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elay 1">
            <a:extLst>
              <a:ext uri="{FF2B5EF4-FFF2-40B4-BE49-F238E27FC236}">
                <a16:creationId xmlns:a16="http://schemas.microsoft.com/office/drawing/2014/main" xmlns="" id="{9E14D6AD-A7AD-40D7-9847-E3DD042EFFCC}"/>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3" name="Picture 26" descr="undefined">
            <a:extLst>
              <a:ext uri="{FF2B5EF4-FFF2-40B4-BE49-F238E27FC236}">
                <a16:creationId xmlns:a16="http://schemas.microsoft.com/office/drawing/2014/main" xmlns="" id="{7BECD784-FF0A-48CA-8638-93BE3D207FF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xmlns="" id="{058933A1-8414-4D18-B5DD-1C63C29F7B52}"/>
              </a:ext>
            </a:extLst>
          </p:cNvPr>
          <p:cNvSpPr txBox="1"/>
          <p:nvPr/>
        </p:nvSpPr>
        <p:spPr>
          <a:xfrm>
            <a:off x="558312" y="201803"/>
            <a:ext cx="8027376" cy="461665"/>
          </a:xfrm>
          <a:prstGeom prst="rect">
            <a:avLst/>
          </a:prstGeom>
          <a:noFill/>
        </p:spPr>
        <p:txBody>
          <a:bodyPr wrap="square">
            <a:spAutoFit/>
          </a:bodyPr>
          <a:lstStyle/>
          <a:p>
            <a:pPr algn="ctr"/>
            <a:r>
              <a:rPr lang="en-US" sz="2400" b="1" dirty="0">
                <a:latin typeface="Times New Roman" pitchFamily="18" charset="0"/>
                <a:cs typeface="Times New Roman" pitchFamily="18" charset="0"/>
              </a:rPr>
              <a:t>ACTIVITY </a:t>
            </a:r>
            <a:r>
              <a:rPr lang="en-US" sz="2400" b="1" dirty="0" smtClean="0">
                <a:latin typeface="Times New Roman" pitchFamily="18" charset="0"/>
                <a:cs typeface="Times New Roman" pitchFamily="18" charset="0"/>
              </a:rPr>
              <a:t>DIAGRAM</a:t>
            </a:r>
            <a:endParaRPr lang="en-US" sz="2400" b="1" dirty="0">
              <a:latin typeface="Times New Roman" pitchFamily="18" charset="0"/>
              <a:cs typeface="Times New Roman" pitchFamily="18" charset="0"/>
            </a:endParaRPr>
          </a:p>
        </p:txBody>
      </p:sp>
      <p:pic>
        <p:nvPicPr>
          <p:cNvPr id="1026" name="Picture 2" descr="C:\Users\Lenovo\Pictures\Screenshots\Screenshot (67).png"/>
          <p:cNvPicPr>
            <a:picLocks noChangeAspect="1" noChangeArrowheads="1"/>
          </p:cNvPicPr>
          <p:nvPr/>
        </p:nvPicPr>
        <p:blipFill rotWithShape="1">
          <a:blip r:embed="rId3">
            <a:extLst>
              <a:ext uri="{28A0092B-C50C-407E-A947-70E740481C1C}">
                <a14:useLocalDpi xmlns:a14="http://schemas.microsoft.com/office/drawing/2010/main" val="0"/>
              </a:ext>
            </a:extLst>
          </a:blip>
          <a:srcRect l="31252" t="11009" r="31052" b="14079"/>
          <a:stretch/>
        </p:blipFill>
        <p:spPr bwMode="auto">
          <a:xfrm>
            <a:off x="2029690" y="1199559"/>
            <a:ext cx="4904510" cy="4986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24222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elay 1">
            <a:extLst>
              <a:ext uri="{FF2B5EF4-FFF2-40B4-BE49-F238E27FC236}">
                <a16:creationId xmlns:a16="http://schemas.microsoft.com/office/drawing/2014/main" xmlns="" id="{AF860689-482C-43FC-85D9-72FC12743054}"/>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3" name="Picture 26" descr="undefined">
            <a:extLst>
              <a:ext uri="{FF2B5EF4-FFF2-40B4-BE49-F238E27FC236}">
                <a16:creationId xmlns:a16="http://schemas.microsoft.com/office/drawing/2014/main" xmlns="" id="{A5861AD2-E1D4-4050-9F09-D89A41220CA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xmlns="" id="{9F5F539B-91B6-4E4F-8B80-6024CF1911E3}"/>
              </a:ext>
            </a:extLst>
          </p:cNvPr>
          <p:cNvSpPr txBox="1"/>
          <p:nvPr/>
        </p:nvSpPr>
        <p:spPr>
          <a:xfrm>
            <a:off x="1077940" y="108878"/>
            <a:ext cx="7722576" cy="830997"/>
          </a:xfrm>
          <a:prstGeom prst="rect">
            <a:avLst/>
          </a:prstGeom>
          <a:noFill/>
        </p:spPr>
        <p:txBody>
          <a:bodyPr wrap="square">
            <a:spAutoFit/>
          </a:bodyPr>
          <a:lstStyle/>
          <a:p>
            <a:pPr algn="ctr"/>
            <a:r>
              <a:rPr lang="en-US" sz="2400" b="1" dirty="0">
                <a:latin typeface="Times New Roman" pitchFamily="18" charset="0"/>
                <a:cs typeface="Times New Roman" pitchFamily="18" charset="0"/>
              </a:rPr>
              <a:t>CLASS DIAGRAM</a:t>
            </a:r>
          </a:p>
          <a:p>
            <a:pPr algn="ctr"/>
            <a:endParaRPr lang="en-US" sz="2400" b="1" dirty="0">
              <a:latin typeface="Times New Roman" pitchFamily="18" charset="0"/>
              <a:cs typeface="Times New Roman" pitchFamily="18" charset="0"/>
            </a:endParaRPr>
          </a:p>
        </p:txBody>
      </p:sp>
      <p:pic>
        <p:nvPicPr>
          <p:cNvPr id="4098" name="Picture 2" descr="C:\Users\Lenovo\Pictures\Screenshots\Screenshot (7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9797" y="914474"/>
            <a:ext cx="7608860" cy="5181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45854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elay 1">
            <a:extLst>
              <a:ext uri="{FF2B5EF4-FFF2-40B4-BE49-F238E27FC236}">
                <a16:creationId xmlns:a16="http://schemas.microsoft.com/office/drawing/2014/main" xmlns="" id="{94B85F0E-E38D-4455-834E-C646AEC157D5}"/>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3" name="Picture 26" descr="undefined">
            <a:extLst>
              <a:ext uri="{FF2B5EF4-FFF2-40B4-BE49-F238E27FC236}">
                <a16:creationId xmlns:a16="http://schemas.microsoft.com/office/drawing/2014/main" xmlns="" id="{7BA9BFDD-10A2-4ED5-A99B-11508420BF5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xmlns="" id="{5B313B99-7D09-4793-9464-2895CB7C457A}"/>
              </a:ext>
            </a:extLst>
          </p:cNvPr>
          <p:cNvSpPr txBox="1"/>
          <p:nvPr/>
        </p:nvSpPr>
        <p:spPr>
          <a:xfrm>
            <a:off x="901212" y="111073"/>
            <a:ext cx="7341576" cy="830997"/>
          </a:xfrm>
          <a:prstGeom prst="rect">
            <a:avLst/>
          </a:prstGeom>
          <a:noFill/>
        </p:spPr>
        <p:txBody>
          <a:bodyPr wrap="square">
            <a:spAutoFit/>
          </a:bodyPr>
          <a:lstStyle/>
          <a:p>
            <a:pPr algn="ctr"/>
            <a:r>
              <a:rPr lang="en-US" sz="2400" b="1" dirty="0">
                <a:latin typeface="Times New Roman" pitchFamily="18" charset="0"/>
                <a:cs typeface="Times New Roman" pitchFamily="18" charset="0"/>
              </a:rPr>
              <a:t>SEQUENCE DIAGRAM</a:t>
            </a:r>
          </a:p>
          <a:p>
            <a:pPr algn="ctr"/>
            <a:endParaRPr lang="en-US" sz="2400" b="1" dirty="0">
              <a:latin typeface="Times New Roman" pitchFamily="18" charset="0"/>
              <a:cs typeface="Times New Roman" pitchFamily="18" charset="0"/>
            </a:endParaRPr>
          </a:p>
        </p:txBody>
      </p:sp>
      <p:pic>
        <p:nvPicPr>
          <p:cNvPr id="7" name="Picture 2" descr="C:\Users\Lenovo\Desktop\asugesh\se.png"/>
          <p:cNvPicPr>
            <a:picLocks noChangeAspect="1" noChangeArrowheads="1"/>
          </p:cNvPicPr>
          <p:nvPr/>
        </p:nvPicPr>
        <p:blipFill rotWithShape="1">
          <a:blip r:embed="rId3">
            <a:extLst>
              <a:ext uri="{28A0092B-C50C-407E-A947-70E740481C1C}">
                <a14:useLocalDpi xmlns:a14="http://schemas.microsoft.com/office/drawing/2010/main" val="0"/>
              </a:ext>
            </a:extLst>
          </a:blip>
          <a:srcRect b="4319"/>
          <a:stretch/>
        </p:blipFill>
        <p:spPr bwMode="auto">
          <a:xfrm>
            <a:off x="1524001" y="1310632"/>
            <a:ext cx="6324600" cy="48758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33128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97525" y="276284"/>
            <a:ext cx="9083406" cy="5616922"/>
          </a:xfrm>
          <a:prstGeom prst="rect">
            <a:avLst/>
          </a:prstGeom>
        </p:spPr>
        <p:txBody>
          <a:bodyPr wrap="square">
            <a:spAutoFit/>
          </a:bodyPr>
          <a:lstStyle/>
          <a:p>
            <a:r>
              <a:rPr lang="en-US" sz="2400" b="1" dirty="0">
                <a:latin typeface="Times New Roman" pitchFamily="18" charset="0"/>
                <a:cs typeface="Times New Roman" pitchFamily="18" charset="0"/>
              </a:rPr>
              <a:t>Table </a:t>
            </a:r>
            <a:r>
              <a:rPr lang="en-US" sz="2400" b="1" dirty="0" smtClean="0">
                <a:latin typeface="Times New Roman" pitchFamily="18" charset="0"/>
                <a:cs typeface="Times New Roman" pitchFamily="18" charset="0"/>
              </a:rPr>
              <a:t>Name: </a:t>
            </a:r>
            <a:r>
              <a:rPr lang="en-IN" sz="2400" b="1" dirty="0" smtClean="0">
                <a:latin typeface="Times New Roman" panose="02020603050405020304" pitchFamily="18" charset="0"/>
                <a:ea typeface="Times New Roman" panose="02020603050405020304" pitchFamily="18" charset="0"/>
              </a:rPr>
              <a:t>User </a:t>
            </a:r>
            <a:r>
              <a:rPr lang="en-IN" sz="2400" b="1" dirty="0">
                <a:latin typeface="Times New Roman" panose="02020603050405020304" pitchFamily="18" charset="0"/>
                <a:ea typeface="Times New Roman" panose="02020603050405020304" pitchFamily="18" charset="0"/>
              </a:rPr>
              <a:t>Register</a:t>
            </a:r>
            <a:endParaRPr lang="en-US" sz="24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smtClean="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pPr algn="ctr"/>
            <a:endParaRPr lang="en-US"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Table No: 1. </a:t>
            </a:r>
            <a:r>
              <a:rPr lang="en-US" dirty="0" smtClean="0">
                <a:latin typeface="Times New Roman" pitchFamily="18" charset="0"/>
                <a:cs typeface="Times New Roman" pitchFamily="18" charset="0"/>
              </a:rPr>
              <a:t>Users Register</a:t>
            </a:r>
            <a:endParaRPr lang="en-US"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2272581722"/>
              </p:ext>
            </p:extLst>
          </p:nvPr>
        </p:nvGraphicFramePr>
        <p:xfrm>
          <a:off x="460375" y="1227137"/>
          <a:ext cx="8139793" cy="4152589"/>
        </p:xfrm>
        <a:graphic>
          <a:graphicData uri="http://schemas.openxmlformats.org/drawingml/2006/table">
            <a:tbl>
              <a:tblPr firstRow="1" bandRow="1">
                <a:tableStyleId>{5C22544A-7EE6-4342-B048-85BDC9FD1C3A}</a:tableStyleId>
              </a:tblPr>
              <a:tblGrid>
                <a:gridCol w="1066800"/>
                <a:gridCol w="1586593"/>
                <a:gridCol w="1600200"/>
                <a:gridCol w="1524000"/>
                <a:gridCol w="2362200"/>
              </a:tblGrid>
              <a:tr h="94092">
                <a:tc>
                  <a:txBody>
                    <a:bodyPr/>
                    <a:lstStyle/>
                    <a:p>
                      <a:pPr>
                        <a:lnSpc>
                          <a:spcPct val="115000"/>
                        </a:lnSpc>
                        <a:spcAft>
                          <a:spcPts val="1000"/>
                        </a:spcAft>
                      </a:pPr>
                      <a:r>
                        <a:rPr lang="en-IN" sz="2000" dirty="0" smtClean="0">
                          <a:effectLst/>
                          <a:latin typeface="Times New Roman" pitchFamily="18" charset="0"/>
                          <a:cs typeface="Times New Roman" pitchFamily="18" charset="0"/>
                        </a:rPr>
                        <a:t>Serial no:  </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Field Name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Data Type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a:effectLst/>
                          <a:latin typeface="Times New Roman" pitchFamily="18" charset="0"/>
                          <a:cs typeface="Times New Roman" pitchFamily="18" charset="0"/>
                        </a:rPr>
                        <a:t>Constraints</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Description</a:t>
                      </a:r>
                      <a:endParaRPr lang="en-IN" sz="2000" dirty="0">
                        <a:effectLst/>
                        <a:latin typeface="Times New Roman" pitchFamily="18" charset="0"/>
                        <a:ea typeface="Calibri"/>
                        <a:cs typeface="Times New Roman" pitchFamily="18" charset="0"/>
                      </a:endParaRPr>
                    </a:p>
                  </a:txBody>
                  <a:tcPr marL="68580" marR="68580" marT="0" marB="0"/>
                </a:tc>
              </a:tr>
              <a:tr h="528265">
                <a:tc>
                  <a:txBody>
                    <a:bodyPr/>
                    <a:lstStyle/>
                    <a:p>
                      <a:pPr>
                        <a:lnSpc>
                          <a:spcPct val="115000"/>
                        </a:lnSpc>
                        <a:spcAft>
                          <a:spcPts val="1000"/>
                        </a:spcAft>
                      </a:pPr>
                      <a:r>
                        <a:rPr lang="en-IN" sz="2000" dirty="0">
                          <a:effectLst/>
                          <a:latin typeface="Times New Roman" pitchFamily="18" charset="0"/>
                          <a:cs typeface="Times New Roman" pitchFamily="18" charset="0"/>
                        </a:rPr>
                        <a:t>1</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err="1">
                          <a:effectLst/>
                          <a:latin typeface="Times New Roman" pitchFamily="18" charset="0"/>
                          <a:cs typeface="Times New Roman" pitchFamily="18" charset="0"/>
                        </a:rPr>
                        <a:t>User_id</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Int </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a:effectLst/>
                          <a:latin typeface="Times New Roman" pitchFamily="18" charset="0"/>
                          <a:cs typeface="Times New Roman" pitchFamily="18" charset="0"/>
                        </a:rPr>
                        <a:t>primary key</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Unique ID for user</a:t>
                      </a:r>
                      <a:endParaRPr lang="en-IN" sz="2000" dirty="0">
                        <a:effectLst/>
                        <a:latin typeface="Times New Roman" pitchFamily="18" charset="0"/>
                        <a:ea typeface="Calibri"/>
                        <a:cs typeface="Times New Roman" pitchFamily="18" charset="0"/>
                      </a:endParaRPr>
                    </a:p>
                  </a:txBody>
                  <a:tcPr marL="68580" marR="68580" marT="0" marB="0" anchor="ctr"/>
                </a:tc>
              </a:tr>
              <a:tr h="332671">
                <a:tc>
                  <a:txBody>
                    <a:bodyPr/>
                    <a:lstStyle/>
                    <a:p>
                      <a:pPr>
                        <a:lnSpc>
                          <a:spcPct val="115000"/>
                        </a:lnSpc>
                        <a:spcAft>
                          <a:spcPts val="1000"/>
                        </a:spcAft>
                      </a:pPr>
                      <a:r>
                        <a:rPr lang="en-IN" sz="2000" dirty="0">
                          <a:effectLst/>
                          <a:latin typeface="Times New Roman" pitchFamily="18" charset="0"/>
                          <a:cs typeface="Times New Roman" pitchFamily="18" charset="0"/>
                        </a:rPr>
                        <a:t>2</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Full name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username</a:t>
                      </a:r>
                      <a:endParaRPr lang="en-IN" sz="2000" dirty="0">
                        <a:effectLst/>
                        <a:latin typeface="Times New Roman" pitchFamily="18" charset="0"/>
                        <a:ea typeface="Calibri"/>
                        <a:cs typeface="Times New Roman" pitchFamily="18" charset="0"/>
                      </a:endParaRPr>
                    </a:p>
                  </a:txBody>
                  <a:tcPr marL="68580" marR="68580" marT="0" marB="0" anchor="ctr"/>
                </a:tc>
              </a:tr>
              <a:tr h="648478">
                <a:tc>
                  <a:txBody>
                    <a:bodyPr/>
                    <a:lstStyle/>
                    <a:p>
                      <a:pPr>
                        <a:lnSpc>
                          <a:spcPct val="115000"/>
                        </a:lnSpc>
                        <a:spcAft>
                          <a:spcPts val="1000"/>
                        </a:spcAft>
                      </a:pPr>
                      <a:r>
                        <a:rPr lang="en-IN" sz="2000">
                          <a:effectLst/>
                          <a:latin typeface="Times New Roman" pitchFamily="18" charset="0"/>
                          <a:cs typeface="Times New Roman" pitchFamily="18" charset="0"/>
                        </a:rPr>
                        <a:t>3</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Email id</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Varchar (255)</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smtClean="0">
                          <a:effectLst/>
                          <a:latin typeface="Times New Roman" pitchFamily="18" charset="0"/>
                          <a:cs typeface="Times New Roman" pitchFamily="18" charset="0"/>
                        </a:rPr>
                        <a:t>A valid </a:t>
                      </a:r>
                      <a:r>
                        <a:rPr lang="en-IN" sz="2000" dirty="0">
                          <a:effectLst/>
                          <a:latin typeface="Times New Roman" pitchFamily="18" charset="0"/>
                          <a:cs typeface="Times New Roman" pitchFamily="18" charset="0"/>
                        </a:rPr>
                        <a:t>email address used for login</a:t>
                      </a:r>
                      <a:endParaRPr lang="en-IN" sz="2000" dirty="0">
                        <a:effectLst/>
                        <a:latin typeface="Times New Roman" pitchFamily="18" charset="0"/>
                        <a:ea typeface="Calibri"/>
                        <a:cs typeface="Times New Roman" pitchFamily="18" charset="0"/>
                      </a:endParaRPr>
                    </a:p>
                  </a:txBody>
                  <a:tcPr marL="68580" marR="68580" marT="0" marB="0" anchor="ctr"/>
                </a:tc>
              </a:tr>
              <a:tr h="409419">
                <a:tc>
                  <a:txBody>
                    <a:bodyPr/>
                    <a:lstStyle/>
                    <a:p>
                      <a:pPr>
                        <a:lnSpc>
                          <a:spcPct val="115000"/>
                        </a:lnSpc>
                        <a:spcAft>
                          <a:spcPts val="1000"/>
                        </a:spcAft>
                      </a:pPr>
                      <a:r>
                        <a:rPr lang="en-IN" sz="2000" dirty="0">
                          <a:effectLst/>
                          <a:latin typeface="Times New Roman" pitchFamily="18" charset="0"/>
                          <a:cs typeface="Times New Roman" pitchFamily="18" charset="0"/>
                        </a:rPr>
                        <a:t>4</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a:effectLst/>
                          <a:latin typeface="Times New Roman" pitchFamily="18" charset="0"/>
                          <a:cs typeface="Times New Roman" pitchFamily="18" charset="0"/>
                        </a:rPr>
                        <a:t>password</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a:effectLst/>
                          <a:latin typeface="Times New Roman" pitchFamily="18" charset="0"/>
                          <a:cs typeface="Times New Roman" pitchFamily="18" charset="0"/>
                        </a:rPr>
                        <a:t>Hashed password</a:t>
                      </a:r>
                      <a:endParaRPr lang="en-IN" sz="2000">
                        <a:effectLst/>
                        <a:latin typeface="Times New Roman" pitchFamily="18" charset="0"/>
                        <a:ea typeface="Calibri"/>
                        <a:cs typeface="Times New Roman" pitchFamily="18" charset="0"/>
                      </a:endParaRPr>
                    </a:p>
                  </a:txBody>
                  <a:tcPr marL="68580" marR="68580" marT="0" marB="0"/>
                </a:tc>
              </a:tr>
              <a:tr h="410745">
                <a:tc>
                  <a:txBody>
                    <a:bodyPr/>
                    <a:lstStyle/>
                    <a:p>
                      <a:pPr>
                        <a:lnSpc>
                          <a:spcPct val="115000"/>
                        </a:lnSpc>
                        <a:spcAft>
                          <a:spcPts val="1000"/>
                        </a:spcAft>
                      </a:pPr>
                      <a:r>
                        <a:rPr lang="en-IN" sz="2000">
                          <a:effectLst/>
                          <a:latin typeface="Times New Roman" pitchFamily="18" charset="0"/>
                          <a:cs typeface="Times New Roman" pitchFamily="18" charset="0"/>
                        </a:rPr>
                        <a:t>5</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a:effectLst/>
                          <a:latin typeface="Times New Roman" pitchFamily="18" charset="0"/>
                          <a:cs typeface="Times New Roman" pitchFamily="18" charset="0"/>
                        </a:rPr>
                        <a:t>Contact no</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Int</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User contact no</a:t>
                      </a:r>
                      <a:endParaRPr lang="en-IN" sz="2000" dirty="0">
                        <a:effectLst/>
                        <a:latin typeface="Times New Roman" pitchFamily="18" charset="0"/>
                        <a:ea typeface="Calibri"/>
                        <a:cs typeface="Times New Roman" pitchFamily="18" charset="0"/>
                      </a:endParaRPr>
                    </a:p>
                  </a:txBody>
                  <a:tcPr marL="68580" marR="68580" marT="0" marB="0"/>
                </a:tc>
              </a:tr>
              <a:tr h="648478">
                <a:tc>
                  <a:txBody>
                    <a:bodyPr/>
                    <a:lstStyle/>
                    <a:p>
                      <a:pPr>
                        <a:lnSpc>
                          <a:spcPct val="115000"/>
                        </a:lnSpc>
                        <a:spcAft>
                          <a:spcPts val="1000"/>
                        </a:spcAft>
                      </a:pPr>
                      <a:r>
                        <a:rPr lang="en-IN" sz="2000">
                          <a:effectLst/>
                          <a:latin typeface="Times New Roman" pitchFamily="18" charset="0"/>
                          <a:cs typeface="Times New Roman" pitchFamily="18" charset="0"/>
                        </a:rPr>
                        <a:t>6</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a:effectLst/>
                          <a:latin typeface="Times New Roman" pitchFamily="18" charset="0"/>
                          <a:cs typeface="Times New Roman" pitchFamily="18" charset="0"/>
                        </a:rPr>
                        <a:t>Address</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dirty="0">
                          <a:effectLst/>
                          <a:latin typeface="Times New Roman" pitchFamily="18" charset="0"/>
                          <a:cs typeface="Times New Roman" pitchFamily="18" charset="0"/>
                        </a:rPr>
                        <a:t>Users current address including, pin-code</a:t>
                      </a:r>
                      <a:endParaRPr lang="en-IN" sz="2000" dirty="0">
                        <a:effectLst/>
                        <a:latin typeface="Times New Roman" pitchFamily="18" charset="0"/>
                        <a:ea typeface="Calibri"/>
                        <a:cs typeface="Times New Roman" pitchFamily="18" charset="0"/>
                      </a:endParaRPr>
                    </a:p>
                  </a:txBody>
                  <a:tcPr marL="68580" marR="68580" marT="0" marB="0" anchor="ctr"/>
                </a:tc>
              </a:tr>
              <a:tr h="320060">
                <a:tc>
                  <a:txBody>
                    <a:bodyPr/>
                    <a:lstStyle/>
                    <a:p>
                      <a:pPr>
                        <a:lnSpc>
                          <a:spcPct val="115000"/>
                        </a:lnSpc>
                        <a:spcAft>
                          <a:spcPts val="1000"/>
                        </a:spcAft>
                      </a:pPr>
                      <a:r>
                        <a:rPr lang="en-US" sz="2000" dirty="0" smtClean="0">
                          <a:effectLst/>
                          <a:latin typeface="Times New Roman" pitchFamily="18" charset="0"/>
                          <a:ea typeface="+mn-ea"/>
                          <a:cs typeface="Times New Roman" pitchFamily="18" charset="0"/>
                        </a:rPr>
                        <a:t>7</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Date of Birth </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Date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smtClean="0">
                          <a:effectLst/>
                          <a:latin typeface="Times New Roman" pitchFamily="18" charset="0"/>
                          <a:cs typeface="Times New Roman" pitchFamily="18" charset="0"/>
                        </a:rPr>
                        <a:t>used </a:t>
                      </a:r>
                      <a:r>
                        <a:rPr lang="en-IN" sz="2000" dirty="0">
                          <a:effectLst/>
                          <a:latin typeface="Times New Roman" pitchFamily="18" charset="0"/>
                          <a:cs typeface="Times New Roman" pitchFamily="18" charset="0"/>
                        </a:rPr>
                        <a:t>to calculate age</a:t>
                      </a:r>
                      <a:endParaRPr lang="en-IN" sz="2000" dirty="0">
                        <a:effectLst/>
                        <a:latin typeface="Times New Roman" pitchFamily="18" charset="0"/>
                        <a:ea typeface="Calibri"/>
                        <a:cs typeface="Times New Roman" pitchFamily="18" charset="0"/>
                      </a:endParaRPr>
                    </a:p>
                  </a:txBody>
                  <a:tcPr marL="68580" marR="68580" marT="0" marB="0"/>
                </a:tc>
              </a:tr>
            </a:tbl>
          </a:graphicData>
        </a:graphic>
      </p:graphicFrame>
      <p:sp>
        <p:nvSpPr>
          <p:cNvPr id="20" name="TextBox 19">
            <a:extLst>
              <a:ext uri="{FF2B5EF4-FFF2-40B4-BE49-F238E27FC236}">
                <a16:creationId xmlns:a16="http://schemas.microsoft.com/office/drawing/2014/main" xmlns="" id="{562DCD41-61FA-9B67-BE30-5017457E4098}"/>
              </a:ext>
            </a:extLst>
          </p:cNvPr>
          <p:cNvSpPr txBox="1"/>
          <p:nvPr/>
        </p:nvSpPr>
        <p:spPr>
          <a:xfrm>
            <a:off x="2362200" y="5961924"/>
            <a:ext cx="4590288" cy="369332"/>
          </a:xfrm>
          <a:prstGeom prst="rect">
            <a:avLst/>
          </a:prstGeom>
          <a:noFill/>
        </p:spPr>
        <p:txBody>
          <a:bodyPr wrap="square">
            <a:spAutoFit/>
          </a:bodyPr>
          <a:lstStyle/>
          <a:p>
            <a:pPr algn="ctr"/>
            <a:r>
              <a:rPr lang="en-US" dirty="0">
                <a:latin typeface="Times New Roman" pitchFamily="18" charset="0"/>
                <a:cs typeface="Times New Roman" pitchFamily="18" charset="0"/>
              </a:rPr>
              <a:t>Table No: </a:t>
            </a:r>
            <a:r>
              <a:rPr lang="en-US" dirty="0">
                <a:latin typeface="Times New Roman" pitchFamily="18" charset="0"/>
                <a:cs typeface="Times New Roman" pitchFamily="18" charset="0"/>
              </a:rPr>
              <a:t>1</a:t>
            </a:r>
            <a:r>
              <a:rPr lang="en-US" dirty="0" smtClean="0">
                <a:latin typeface="Times New Roman" pitchFamily="18" charset="0"/>
                <a:cs typeface="Times New Roman" pitchFamily="18" charset="0"/>
              </a:rPr>
              <a:t> .</a:t>
            </a:r>
            <a:r>
              <a:rPr lang="en-IN" dirty="0" smtClean="0">
                <a:effectLst/>
                <a:latin typeface="Times New Roman" panose="02020603050405020304" pitchFamily="18" charset="0"/>
                <a:ea typeface="Times New Roman" panose="02020603050405020304" pitchFamily="18" charset="0"/>
              </a:rPr>
              <a:t>User Register</a:t>
            </a:r>
            <a:endParaRPr lang="en-US" b="1" dirty="0">
              <a:latin typeface="Times New Roman" pitchFamily="18" charset="0"/>
              <a:cs typeface="Times New Roman" pitchFamily="18" charset="0"/>
            </a:endParaRPr>
          </a:p>
        </p:txBody>
      </p:sp>
    </p:spTree>
    <p:extLst>
      <p:ext uri="{BB962C8B-B14F-4D97-AF65-F5344CB8AC3E}">
        <p14:creationId xmlns:p14="http://schemas.microsoft.com/office/powerpoint/2010/main" val="1758478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1"/>
          <p:cNvSpPr txBox="1">
            <a:spLocks/>
          </p:cNvSpPr>
          <p:nvPr/>
        </p:nvSpPr>
        <p:spPr>
          <a:xfrm>
            <a:off x="370901" y="738475"/>
            <a:ext cx="8378826" cy="5283221"/>
          </a:xfrm>
          <a:prstGeom prst="rect">
            <a:avLst/>
          </a:prstGeom>
        </p:spPr>
        <p:txBody>
          <a:bodyPr vert="horz" lIns="91440" tIns="45720" rIns="91440" bIns="45720" rtlCol="0" anchor="ctr">
            <a:noAutofit/>
          </a:bodyPr>
          <a:lstStyle/>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pPr>
              <a:buFont typeface="Wingdings" pitchFamily="2" charset="2"/>
              <a:buChar char="v"/>
            </a:pPr>
            <a:endParaRPr lang="en-US" altLang="ko-KR" sz="2000" b="1" dirty="0">
              <a:solidFill>
                <a:srgbClr val="0070C0"/>
              </a:solidFill>
              <a:latin typeface="Times New Roman" pitchFamily="18" charset="0"/>
              <a:cs typeface="Times New Roman" pitchFamily="18" charset="0"/>
            </a:endParaRPr>
          </a:p>
          <a:p>
            <a:pPr>
              <a:buFont typeface="Wingdings" pitchFamily="2" charset="2"/>
              <a:buChar char="v"/>
            </a:pPr>
            <a:endParaRPr lang="en-US" altLang="ko-KR" sz="2000" b="1" dirty="0">
              <a:solidFill>
                <a:srgbClr val="0070C0"/>
              </a:solidFill>
              <a:latin typeface="Times New Roman" pitchFamily="18" charset="0"/>
              <a:cs typeface="Times New Roman" pitchFamily="18" charset="0"/>
            </a:endParaRP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ABSTRACT</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INTRODUCTION</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PROBLEM DEFINITION</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OBJECTIVE OF THE PROJECT</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EXISTING SYSTEM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PROPOSED </a:t>
            </a:r>
            <a:r>
              <a:rPr lang="en-US" altLang="ko-KR" b="1" dirty="0" smtClean="0">
                <a:solidFill>
                  <a:srgbClr val="0070C0"/>
                </a:solidFill>
                <a:latin typeface="Times New Roman" pitchFamily="18" charset="0"/>
                <a:cs typeface="Times New Roman" pitchFamily="18" charset="0"/>
              </a:rPr>
              <a:t>SYSTEM</a:t>
            </a:r>
          </a:p>
          <a:p>
            <a:pPr marL="342900" indent="-342900">
              <a:buFont typeface="Wingdings" pitchFamily="2" charset="2"/>
              <a:buChar char="v"/>
            </a:pPr>
            <a:r>
              <a:rPr lang="en-US" altLang="ko-KR" b="1" dirty="0" smtClean="0">
                <a:solidFill>
                  <a:srgbClr val="0070C0"/>
                </a:solidFill>
                <a:latin typeface="Times New Roman" pitchFamily="18" charset="0"/>
                <a:cs typeface="Times New Roman" pitchFamily="18" charset="0"/>
              </a:rPr>
              <a:t>METHODOLOGY</a:t>
            </a:r>
            <a:endParaRPr lang="en-US" altLang="ko-KR" b="1" dirty="0">
              <a:solidFill>
                <a:srgbClr val="0070C0"/>
              </a:solidFill>
              <a:latin typeface="Times New Roman" pitchFamily="18" charset="0"/>
              <a:cs typeface="Times New Roman" pitchFamily="18" charset="0"/>
            </a:endParaRP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HARDWARE REQUIREMENTS</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SOFTWARE REQUIREMENTS </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ARCHITECTURE </a:t>
            </a:r>
            <a:r>
              <a:rPr lang="en-US" altLang="ko-KR" b="1" dirty="0" smtClean="0">
                <a:solidFill>
                  <a:srgbClr val="0070C0"/>
                </a:solidFill>
                <a:latin typeface="Times New Roman" pitchFamily="18" charset="0"/>
                <a:cs typeface="Times New Roman" pitchFamily="18" charset="0"/>
              </a:rPr>
              <a:t>DIAGRAM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ER </a:t>
            </a:r>
            <a:r>
              <a:rPr lang="en-US" altLang="ko-KR" b="1" dirty="0" smtClean="0">
                <a:solidFill>
                  <a:srgbClr val="0070C0"/>
                </a:solidFill>
                <a:latin typeface="Times New Roman" pitchFamily="18" charset="0"/>
                <a:cs typeface="Times New Roman" pitchFamily="18" charset="0"/>
              </a:rPr>
              <a:t>DIAGRAM</a:t>
            </a:r>
            <a:endParaRPr lang="en-US" altLang="ko-KR" b="1" dirty="0">
              <a:solidFill>
                <a:srgbClr val="0070C0"/>
              </a:solidFill>
              <a:latin typeface="Times New Roman" pitchFamily="18" charset="0"/>
              <a:cs typeface="Times New Roman" pitchFamily="18" charset="0"/>
            </a:endParaRP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DATAFLOW </a:t>
            </a:r>
            <a:r>
              <a:rPr lang="en-US" altLang="ko-KR" b="1" dirty="0" smtClean="0">
                <a:solidFill>
                  <a:srgbClr val="0070C0"/>
                </a:solidFill>
                <a:latin typeface="Times New Roman" pitchFamily="18" charset="0"/>
                <a:cs typeface="Times New Roman" pitchFamily="18" charset="0"/>
              </a:rPr>
              <a:t>DIAGRAM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UML </a:t>
            </a:r>
            <a:r>
              <a:rPr lang="en-US" altLang="ko-KR" b="1" dirty="0" smtClean="0">
                <a:solidFill>
                  <a:srgbClr val="0070C0"/>
                </a:solidFill>
                <a:latin typeface="Times New Roman" pitchFamily="18" charset="0"/>
                <a:cs typeface="Times New Roman" pitchFamily="18" charset="0"/>
              </a:rPr>
              <a:t>DIAGRAM</a:t>
            </a:r>
            <a:endParaRPr lang="en-US" altLang="ko-KR" b="1" dirty="0">
              <a:solidFill>
                <a:srgbClr val="0070C0"/>
              </a:solidFill>
              <a:latin typeface="Times New Roman" pitchFamily="18" charset="0"/>
              <a:cs typeface="Times New Roman" pitchFamily="18" charset="0"/>
            </a:endParaRPr>
          </a:p>
          <a:p>
            <a:pPr marL="342900" indent="-342900">
              <a:buFont typeface="Wingdings" pitchFamily="2" charset="2"/>
              <a:buChar char="v"/>
            </a:pPr>
            <a:r>
              <a:rPr lang="en-US" altLang="ko-KR" b="1" dirty="0" smtClean="0">
                <a:solidFill>
                  <a:srgbClr val="0070C0"/>
                </a:solidFill>
                <a:latin typeface="Times New Roman" pitchFamily="18" charset="0"/>
                <a:cs typeface="Times New Roman" pitchFamily="18" charset="0"/>
              </a:rPr>
              <a:t>CLASS DIAGRAM</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ACTIVITY </a:t>
            </a:r>
            <a:r>
              <a:rPr lang="en-US" altLang="ko-KR" b="1" dirty="0" smtClean="0">
                <a:solidFill>
                  <a:srgbClr val="0070C0"/>
                </a:solidFill>
                <a:latin typeface="Times New Roman" pitchFamily="18" charset="0"/>
                <a:cs typeface="Times New Roman" pitchFamily="18" charset="0"/>
              </a:rPr>
              <a:t>DIAGRAM</a:t>
            </a:r>
            <a:endParaRPr lang="en-US" altLang="ko-KR" b="1" dirty="0">
              <a:solidFill>
                <a:srgbClr val="0070C0"/>
              </a:solidFill>
              <a:latin typeface="Times New Roman" pitchFamily="18" charset="0"/>
              <a:cs typeface="Times New Roman" pitchFamily="18" charset="0"/>
            </a:endParaRP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SEQUENCE DIAGRAM</a:t>
            </a:r>
          </a:p>
          <a:p>
            <a:pPr marL="342900" indent="-342900">
              <a:buFont typeface="Wingdings" pitchFamily="2" charset="2"/>
              <a:buChar char="v"/>
            </a:pPr>
            <a:r>
              <a:rPr lang="en-US" altLang="ko-KR" b="1" dirty="0" smtClean="0">
                <a:solidFill>
                  <a:srgbClr val="0070C0"/>
                </a:solidFill>
                <a:latin typeface="Times New Roman" pitchFamily="18" charset="0"/>
                <a:cs typeface="Times New Roman" pitchFamily="18" charset="0"/>
              </a:rPr>
              <a:t>DATABASE DESCRIPTION</a:t>
            </a:r>
          </a:p>
          <a:p>
            <a:pPr marL="342900" indent="-342900">
              <a:buFont typeface="Wingdings" pitchFamily="2" charset="2"/>
              <a:buChar char="v"/>
            </a:pPr>
            <a:r>
              <a:rPr lang="en-US" altLang="ko-KR" b="1" dirty="0" smtClean="0">
                <a:solidFill>
                  <a:srgbClr val="0070C0"/>
                </a:solidFill>
                <a:latin typeface="Times New Roman" pitchFamily="18" charset="0"/>
                <a:cs typeface="Times New Roman" pitchFamily="18" charset="0"/>
              </a:rPr>
              <a:t>MODULE DESCRIPTION</a:t>
            </a:r>
            <a:endParaRPr lang="en-US" altLang="ko-KR" b="1" dirty="0">
              <a:solidFill>
                <a:srgbClr val="0070C0"/>
              </a:solidFill>
              <a:latin typeface="Times New Roman" pitchFamily="18" charset="0"/>
              <a:cs typeface="Times New Roman" pitchFamily="18" charset="0"/>
            </a:endParaRP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CONCLUSION </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SCOPE FOR FUTURE ENHANCEMENT</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SCREEN SHOTS </a:t>
            </a:r>
          </a:p>
          <a:p>
            <a:pPr marL="342900" indent="-342900">
              <a:buFont typeface="Wingdings" pitchFamily="2" charset="2"/>
              <a:buChar char="v"/>
            </a:pPr>
            <a:r>
              <a:rPr lang="en-US" altLang="ko-KR" b="1" dirty="0">
                <a:solidFill>
                  <a:srgbClr val="0070C0"/>
                </a:solidFill>
                <a:latin typeface="Times New Roman" pitchFamily="18" charset="0"/>
                <a:cs typeface="Times New Roman" pitchFamily="18" charset="0"/>
              </a:rPr>
              <a:t>REFERENCES</a:t>
            </a:r>
          </a:p>
          <a:p>
            <a:r>
              <a:rPr lang="en-US" altLang="ko-KR" sz="2000" b="1" dirty="0">
                <a:solidFill>
                  <a:srgbClr val="FFFF00"/>
                </a:solidFill>
                <a:latin typeface="Times New Roman" pitchFamily="18" charset="0"/>
                <a:cs typeface="Times New Roman" pitchFamily="18" charset="0"/>
              </a:rPr>
              <a:t/>
            </a:r>
            <a:br>
              <a:rPr lang="en-US" altLang="ko-KR" sz="2000" b="1" dirty="0">
                <a:solidFill>
                  <a:srgbClr val="FFFF00"/>
                </a:solidFill>
                <a:latin typeface="Times New Roman" pitchFamily="18" charset="0"/>
                <a:cs typeface="Times New Roman" pitchFamily="18" charset="0"/>
              </a:rPr>
            </a:br>
            <a:endParaRPr lang="en-US" sz="2000" dirty="0"/>
          </a:p>
          <a:p>
            <a:pPr algn="just"/>
            <a:r>
              <a:rPr lang="en-US" sz="1600" dirty="0">
                <a:latin typeface="Times New Roman" pitchFamily="18" charset="0"/>
                <a:cs typeface="Times New Roman" pitchFamily="18" charset="0"/>
              </a:rPr>
              <a:t>	</a:t>
            </a:r>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ko-KR" sz="1600" b="1" i="0" u="none" strike="noStrike" kern="1200" cap="none" spc="0" normalizeH="0" baseline="0" noProof="0" dirty="0">
                <a:ln>
                  <a:noFill/>
                </a:ln>
                <a:solidFill>
                  <a:srgbClr val="FFFF00"/>
                </a:solidFill>
                <a:effectLst/>
                <a:uLnTx/>
                <a:uFillTx/>
                <a:latin typeface="Times New Roman" pitchFamily="18" charset="0"/>
                <a:ea typeface="+mj-ea"/>
                <a:cs typeface="Times New Roman" pitchFamily="18" charset="0"/>
              </a:rPr>
              <a:t/>
            </a:r>
            <a:br>
              <a:rPr kumimoji="0" lang="en-US" altLang="ko-KR" sz="1600" b="1" i="0" u="none" strike="noStrike" kern="1200" cap="none" spc="0" normalizeH="0" baseline="0" noProof="0" dirty="0">
                <a:ln>
                  <a:noFill/>
                </a:ln>
                <a:solidFill>
                  <a:srgbClr val="FFFF00"/>
                </a:solidFill>
                <a:effectLst/>
                <a:uLnTx/>
                <a:uFillTx/>
                <a:latin typeface="Times New Roman" pitchFamily="18" charset="0"/>
                <a:ea typeface="+mj-ea"/>
                <a:cs typeface="Times New Roman" pitchFamily="18" charset="0"/>
              </a:rPr>
            </a:br>
            <a:endParaRPr kumimoji="0" 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21" name="Title 1"/>
          <p:cNvSpPr>
            <a:spLocks noGrp="1"/>
          </p:cNvSpPr>
          <p:nvPr>
            <p:ph type="ctrTitle"/>
          </p:nvPr>
        </p:nvSpPr>
        <p:spPr>
          <a:xfrm>
            <a:off x="370901" y="279395"/>
            <a:ext cx="8572560" cy="642942"/>
          </a:xfrm>
        </p:spPr>
        <p:txBody>
          <a:bodyPr>
            <a:normAutofit fontScale="90000"/>
          </a:bodyPr>
          <a:lstStyle/>
          <a:p>
            <a:r>
              <a:rPr kumimoji="0" lang="en-US" altLang="ko-KR" b="1" dirty="0">
                <a:solidFill>
                  <a:srgbClr val="0070C0"/>
                </a:solidFill>
                <a:latin typeface="Times New Roman" pitchFamily="18" charset="0"/>
                <a:cs typeface="Times New Roman" pitchFamily="18" charset="0"/>
              </a:rPr>
              <a:t>Contents </a:t>
            </a:r>
            <a:r>
              <a:rPr kumimoji="0" lang="en-US" altLang="ko-KR" b="1" dirty="0">
                <a:solidFill>
                  <a:srgbClr val="FFFF00"/>
                </a:solidFill>
                <a:latin typeface="Times New Roman" pitchFamily="18" charset="0"/>
                <a:cs typeface="Times New Roman" pitchFamily="18" charset="0"/>
              </a:rPr>
              <a:t/>
            </a:r>
            <a:br>
              <a:rPr kumimoji="0" lang="en-US" altLang="ko-KR" b="1" dirty="0">
                <a:solidFill>
                  <a:srgbClr val="FFFF00"/>
                </a:solidFill>
                <a:latin typeface="Times New Roman" pitchFamily="18" charset="0"/>
                <a:cs typeface="Times New Roman" pitchFamily="18" charset="0"/>
              </a:rPr>
            </a:br>
            <a:endParaRPr lang="en-US" dirty="0"/>
          </a:p>
        </p:txBody>
      </p:sp>
    </p:spTree>
    <p:extLst>
      <p:ext uri="{BB962C8B-B14F-4D97-AF65-F5344CB8AC3E}">
        <p14:creationId xmlns:p14="http://schemas.microsoft.com/office/powerpoint/2010/main" val="40637692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0297" y="111853"/>
            <a:ext cx="9083406" cy="5186035"/>
          </a:xfrm>
          <a:prstGeom prst="rect">
            <a:avLst/>
          </a:prstGeom>
        </p:spPr>
        <p:txBody>
          <a:bodyPr wrap="square">
            <a:spAutoFit/>
          </a:bodyPr>
          <a:lstStyle/>
          <a:p>
            <a:endParaRPr lang="en-US" sz="2300" b="1" dirty="0" smtClean="0">
              <a:latin typeface="Times New Roman" pitchFamily="18" charset="0"/>
              <a:cs typeface="Times New Roman" pitchFamily="18" charset="0"/>
            </a:endParaRPr>
          </a:p>
          <a:p>
            <a:r>
              <a:rPr lang="en-US" sz="2400" b="1" dirty="0" smtClean="0">
                <a:latin typeface="Times New Roman" pitchFamily="18" charset="0"/>
                <a:cs typeface="Times New Roman" pitchFamily="18" charset="0"/>
              </a:rPr>
              <a:t>   Table Name: </a:t>
            </a:r>
            <a:r>
              <a:rPr lang="en-IN" sz="2400" b="1" dirty="0" smtClean="0">
                <a:latin typeface="Times New Roman" panose="02020603050405020304" pitchFamily="18" charset="0"/>
                <a:ea typeface="Times New Roman" panose="02020603050405020304" pitchFamily="18" charset="0"/>
              </a:rPr>
              <a:t>User </a:t>
            </a:r>
            <a:r>
              <a:rPr lang="en-IN" sz="2400" b="1" dirty="0">
                <a:latin typeface="Times New Roman" panose="02020603050405020304" pitchFamily="18" charset="0"/>
                <a:ea typeface="Times New Roman" panose="02020603050405020304" pitchFamily="18" charset="0"/>
              </a:rPr>
              <a:t>Login</a:t>
            </a:r>
            <a:endParaRPr lang="en-US" sz="32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pPr algn="ctr"/>
            <a:endParaRPr lang="en-US" dirty="0">
              <a:latin typeface="Times New Roman" pitchFamily="18" charset="0"/>
              <a:cs typeface="Times New Roman" pitchFamily="18" charset="0"/>
            </a:endParaRPr>
          </a:p>
          <a:p>
            <a:pPr algn="ctr"/>
            <a:endParaRPr lang="en-US"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Table No: 2. </a:t>
            </a:r>
            <a:r>
              <a:rPr lang="en-IN" sz="1800" dirty="0" smtClean="0">
                <a:effectLst/>
                <a:latin typeface="Times New Roman" panose="02020603050405020304" pitchFamily="18" charset="0"/>
                <a:ea typeface="Times New Roman" panose="02020603050405020304" pitchFamily="18" charset="0"/>
              </a:rPr>
              <a:t>User Login</a:t>
            </a:r>
            <a:endParaRPr lang="en-US" sz="2300" b="1" dirty="0">
              <a:latin typeface="Times New Roman" pitchFamily="18" charset="0"/>
              <a:cs typeface="Times New Roman" pitchFamily="18" charset="0"/>
            </a:endParaRPr>
          </a:p>
        </p:txBody>
      </p:sp>
      <p:graphicFrame>
        <p:nvGraphicFramePr>
          <p:cNvPr id="20" name="Content Placeholder 5"/>
          <p:cNvGraphicFramePr>
            <a:graphicFrameLocks/>
          </p:cNvGraphicFramePr>
          <p:nvPr>
            <p:extLst>
              <p:ext uri="{D42A27DB-BD31-4B8C-83A1-F6EECF244321}">
                <p14:modId xmlns:p14="http://schemas.microsoft.com/office/powerpoint/2010/main" val="2205859710"/>
              </p:ext>
            </p:extLst>
          </p:nvPr>
        </p:nvGraphicFramePr>
        <p:xfrm>
          <a:off x="315232" y="1404938"/>
          <a:ext cx="8685855" cy="3150572"/>
        </p:xfrm>
        <a:graphic>
          <a:graphicData uri="http://schemas.openxmlformats.org/drawingml/2006/table">
            <a:tbl>
              <a:tblPr firstRow="1" firstCol="1" bandRow="1">
                <a:tableStyleId>{5C22544A-7EE6-4342-B048-85BDC9FD1C3A}</a:tableStyleId>
              </a:tblPr>
              <a:tblGrid>
                <a:gridCol w="1546172">
                  <a:extLst>
                    <a:ext uri="{9D8B030D-6E8A-4147-A177-3AD203B41FA5}">
                      <a16:colId xmlns="" xmlns:a16="http://schemas.microsoft.com/office/drawing/2014/main" val="20000"/>
                    </a:ext>
                  </a:extLst>
                </a:gridCol>
                <a:gridCol w="1716723">
                  <a:extLst>
                    <a:ext uri="{9D8B030D-6E8A-4147-A177-3AD203B41FA5}">
                      <a16:colId xmlns="" xmlns:a16="http://schemas.microsoft.com/office/drawing/2014/main" val="20001"/>
                    </a:ext>
                  </a:extLst>
                </a:gridCol>
                <a:gridCol w="1292271">
                  <a:extLst>
                    <a:ext uri="{9D8B030D-6E8A-4147-A177-3AD203B41FA5}">
                      <a16:colId xmlns="" xmlns:a16="http://schemas.microsoft.com/office/drawing/2014/main" val="20002"/>
                    </a:ext>
                  </a:extLst>
                </a:gridCol>
                <a:gridCol w="1550727">
                  <a:extLst>
                    <a:ext uri="{9D8B030D-6E8A-4147-A177-3AD203B41FA5}">
                      <a16:colId xmlns="" xmlns:a16="http://schemas.microsoft.com/office/drawing/2014/main" val="20003"/>
                    </a:ext>
                  </a:extLst>
                </a:gridCol>
                <a:gridCol w="2579962">
                  <a:extLst>
                    <a:ext uri="{9D8B030D-6E8A-4147-A177-3AD203B41FA5}">
                      <a16:colId xmlns="" xmlns:a16="http://schemas.microsoft.com/office/drawing/2014/main" val="20004"/>
                    </a:ext>
                  </a:extLst>
                </a:gridCol>
              </a:tblGrid>
              <a:tr h="684046">
                <a:tc>
                  <a:txBody>
                    <a:bodyPr/>
                    <a:lstStyle/>
                    <a:p>
                      <a:pPr>
                        <a:lnSpc>
                          <a:spcPct val="115000"/>
                        </a:lnSpc>
                        <a:spcAft>
                          <a:spcPts val="1000"/>
                        </a:spcAft>
                      </a:pPr>
                      <a:r>
                        <a:rPr lang="en-IN" sz="2000" dirty="0">
                          <a:effectLst/>
                          <a:latin typeface="Times New Roman" pitchFamily="18" charset="0"/>
                          <a:cs typeface="Times New Roman" pitchFamily="18" charset="0"/>
                        </a:rPr>
                        <a:t>Serial no:</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Field Name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Data Type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Constraints</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Description</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0"/>
                  </a:ext>
                </a:extLst>
              </a:tr>
              <a:tr h="622058">
                <a:tc>
                  <a:txBody>
                    <a:bodyPr/>
                    <a:lstStyle/>
                    <a:p>
                      <a:pPr algn="l">
                        <a:lnSpc>
                          <a:spcPct val="115000"/>
                        </a:lnSpc>
                        <a:spcAft>
                          <a:spcPts val="0"/>
                        </a:spcAft>
                      </a:pPr>
                      <a:r>
                        <a:rPr lang="en-IN" sz="2000" dirty="0">
                          <a:effectLst/>
                          <a:latin typeface="Times New Roman" pitchFamily="18" charset="0"/>
                          <a:cs typeface="Times New Roman" pitchFamily="18" charset="0"/>
                        </a:rPr>
                        <a:t>1</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dirty="0" smtClean="0">
                          <a:effectLst/>
                          <a:latin typeface="Times New Roman" pitchFamily="18" charset="0"/>
                          <a:cs typeface="Times New Roman" pitchFamily="18" charset="0"/>
                        </a:rPr>
                        <a:t>User_Id</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Int</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50000"/>
                        </a:lnSpc>
                        <a:spcAft>
                          <a:spcPts val="0"/>
                        </a:spcAft>
                      </a:pPr>
                      <a:r>
                        <a:rPr lang="en-IN" sz="2000" dirty="0">
                          <a:effectLst/>
                          <a:latin typeface="Times New Roman" pitchFamily="18" charset="0"/>
                          <a:cs typeface="Times New Roman" pitchFamily="18" charset="0"/>
                        </a:rPr>
                        <a:t>Primary</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Unique ID for user</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1"/>
                  </a:ext>
                </a:extLst>
              </a:tr>
              <a:tr h="836356">
                <a:tc>
                  <a:txBody>
                    <a:bodyPr/>
                    <a:lstStyle/>
                    <a:p>
                      <a:pPr algn="l">
                        <a:lnSpc>
                          <a:spcPct val="115000"/>
                        </a:lnSpc>
                        <a:spcAft>
                          <a:spcPts val="0"/>
                        </a:spcAft>
                      </a:pPr>
                      <a:r>
                        <a:rPr lang="en-IN" sz="2000">
                          <a:effectLst/>
                          <a:latin typeface="Times New Roman" pitchFamily="18" charset="0"/>
                          <a:cs typeface="Times New Roman" pitchFamily="18" charset="0"/>
                        </a:rPr>
                        <a:t>2</a:t>
                      </a:r>
                      <a:endParaRPr lang="en-IN" sz="200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a:effectLst/>
                          <a:latin typeface="Times New Roman" pitchFamily="18" charset="0"/>
                          <a:cs typeface="Times New Roman" pitchFamily="18" charset="0"/>
                        </a:rPr>
                        <a:t>User Name</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smtClean="0">
                          <a:effectLst/>
                          <a:latin typeface="Times New Roman" pitchFamily="18" charset="0"/>
                          <a:cs typeface="Times New Roman" pitchFamily="18" charset="0"/>
                        </a:rPr>
                        <a:t>Username</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2"/>
                  </a:ext>
                </a:extLst>
              </a:tr>
              <a:tr h="1008112">
                <a:tc>
                  <a:txBody>
                    <a:bodyPr/>
                    <a:lstStyle/>
                    <a:p>
                      <a:pPr algn="l">
                        <a:lnSpc>
                          <a:spcPct val="115000"/>
                        </a:lnSpc>
                        <a:spcAft>
                          <a:spcPts val="0"/>
                        </a:spcAft>
                      </a:pPr>
                      <a:r>
                        <a:rPr lang="en-IN" sz="2000">
                          <a:effectLst/>
                          <a:latin typeface="Times New Roman" pitchFamily="18" charset="0"/>
                          <a:cs typeface="Times New Roman" pitchFamily="18" charset="0"/>
                        </a:rPr>
                        <a:t>3</a:t>
                      </a:r>
                      <a:endParaRPr lang="en-IN" sz="200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User Password</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Varchar (255)</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Hashed password</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3"/>
                  </a:ext>
                </a:extLst>
              </a:tr>
            </a:tbl>
          </a:graphicData>
        </a:graphic>
      </p:graphicFrame>
    </p:spTree>
    <p:extLst>
      <p:ext uri="{BB962C8B-B14F-4D97-AF65-F5344CB8AC3E}">
        <p14:creationId xmlns:p14="http://schemas.microsoft.com/office/powerpoint/2010/main" val="1526975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5339923"/>
          </a:xfrm>
          <a:prstGeom prst="rect">
            <a:avLst/>
          </a:prstGeom>
        </p:spPr>
        <p:txBody>
          <a:bodyPr wrap="square">
            <a:spAutoFit/>
          </a:bodyPr>
          <a:lstStyle/>
          <a:p>
            <a:r>
              <a:rPr lang="en-US" sz="2400" b="1" dirty="0" smtClean="0">
                <a:latin typeface="Times New Roman" pitchFamily="18" charset="0"/>
                <a:cs typeface="Times New Roman" pitchFamily="18" charset="0"/>
              </a:rPr>
              <a:t>   Table Name: </a:t>
            </a:r>
            <a:r>
              <a:rPr lang="en-IN" sz="2400" b="1" dirty="0" smtClean="0">
                <a:latin typeface="Times New Roman" panose="02020603050405020304" pitchFamily="18" charset="0"/>
                <a:ea typeface="Times New Roman" panose="02020603050405020304" pitchFamily="18" charset="0"/>
              </a:rPr>
              <a:t>Profile </a:t>
            </a:r>
            <a:r>
              <a:rPr lang="en-IN" sz="2400" b="1" dirty="0">
                <a:latin typeface="Times New Roman" panose="02020603050405020304" pitchFamily="18" charset="0"/>
                <a:ea typeface="Times New Roman" panose="02020603050405020304" pitchFamily="18" charset="0"/>
              </a:rPr>
              <a:t>setting</a:t>
            </a:r>
            <a:endParaRPr lang="en-US" sz="24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endParaRPr lang="en-US" sz="2300" b="1"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Table No: 3. </a:t>
            </a:r>
            <a:r>
              <a:rPr lang="en-IN" dirty="0" smtClean="0">
                <a:effectLst/>
                <a:latin typeface="Times New Roman" panose="02020603050405020304" pitchFamily="18" charset="0"/>
                <a:ea typeface="Times New Roman" panose="02020603050405020304" pitchFamily="18" charset="0"/>
              </a:rPr>
              <a:t>Profile Setting</a:t>
            </a:r>
            <a:endParaRPr lang="en-US" b="1" dirty="0">
              <a:latin typeface="Times New Roman" pitchFamily="18" charset="0"/>
              <a:cs typeface="Times New Roman" pitchFamily="18" charset="0"/>
            </a:endParaRPr>
          </a:p>
        </p:txBody>
      </p:sp>
      <p:graphicFrame>
        <p:nvGraphicFramePr>
          <p:cNvPr id="20" name="Content Placeholder 5"/>
          <p:cNvGraphicFramePr>
            <a:graphicFrameLocks/>
          </p:cNvGraphicFramePr>
          <p:nvPr>
            <p:extLst>
              <p:ext uri="{D42A27DB-BD31-4B8C-83A1-F6EECF244321}">
                <p14:modId xmlns:p14="http://schemas.microsoft.com/office/powerpoint/2010/main" val="2138567900"/>
              </p:ext>
            </p:extLst>
          </p:nvPr>
        </p:nvGraphicFramePr>
        <p:xfrm>
          <a:off x="576489" y="1271361"/>
          <a:ext cx="8424936" cy="4515084"/>
        </p:xfrm>
        <a:graphic>
          <a:graphicData uri="http://schemas.openxmlformats.org/drawingml/2006/table">
            <a:tbl>
              <a:tblPr firstRow="1" firstCol="1" bandRow="1">
                <a:tableStyleId>{5C22544A-7EE6-4342-B048-85BDC9FD1C3A}</a:tableStyleId>
              </a:tblPr>
              <a:tblGrid>
                <a:gridCol w="1117600">
                  <a:extLst>
                    <a:ext uri="{9D8B030D-6E8A-4147-A177-3AD203B41FA5}">
                      <a16:colId xmlns="" xmlns:a16="http://schemas.microsoft.com/office/drawing/2014/main" val="20000"/>
                    </a:ext>
                  </a:extLst>
                </a:gridCol>
                <a:gridCol w="1762720">
                  <a:extLst>
                    <a:ext uri="{9D8B030D-6E8A-4147-A177-3AD203B41FA5}">
                      <a16:colId xmlns="" xmlns:a16="http://schemas.microsoft.com/office/drawing/2014/main" val="20001"/>
                    </a:ext>
                  </a:extLst>
                </a:gridCol>
                <a:gridCol w="1605136">
                  <a:extLst>
                    <a:ext uri="{9D8B030D-6E8A-4147-A177-3AD203B41FA5}">
                      <a16:colId xmlns="" xmlns:a16="http://schemas.microsoft.com/office/drawing/2014/main" val="20002"/>
                    </a:ext>
                  </a:extLst>
                </a:gridCol>
                <a:gridCol w="1432744">
                  <a:extLst>
                    <a:ext uri="{9D8B030D-6E8A-4147-A177-3AD203B41FA5}">
                      <a16:colId xmlns="" xmlns:a16="http://schemas.microsoft.com/office/drawing/2014/main" val="20003"/>
                    </a:ext>
                  </a:extLst>
                </a:gridCol>
                <a:gridCol w="2506736">
                  <a:extLst>
                    <a:ext uri="{9D8B030D-6E8A-4147-A177-3AD203B41FA5}">
                      <a16:colId xmlns="" xmlns:a16="http://schemas.microsoft.com/office/drawing/2014/main" val="20004"/>
                    </a:ext>
                  </a:extLst>
                </a:gridCol>
              </a:tblGrid>
              <a:tr h="708977">
                <a:tc>
                  <a:txBody>
                    <a:bodyPr/>
                    <a:lstStyle/>
                    <a:p>
                      <a:pPr>
                        <a:lnSpc>
                          <a:spcPct val="115000"/>
                        </a:lnSpc>
                        <a:spcAft>
                          <a:spcPts val="1000"/>
                        </a:spcAft>
                      </a:pPr>
                      <a:r>
                        <a:rPr lang="en-IN" sz="2000" dirty="0" smtClean="0">
                          <a:effectLst/>
                          <a:latin typeface="Times New Roman" pitchFamily="18" charset="0"/>
                          <a:cs typeface="Times New Roman" pitchFamily="18" charset="0"/>
                        </a:rPr>
                        <a:t>Serial no:</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Field Name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Data Type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Constraints</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Description</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0"/>
                  </a:ext>
                </a:extLst>
              </a:tr>
              <a:tr h="382274">
                <a:tc>
                  <a:txBody>
                    <a:bodyPr/>
                    <a:lstStyle/>
                    <a:p>
                      <a:pPr algn="l">
                        <a:lnSpc>
                          <a:spcPct val="115000"/>
                        </a:lnSpc>
                        <a:spcAft>
                          <a:spcPts val="0"/>
                        </a:spcAft>
                      </a:pPr>
                      <a:r>
                        <a:rPr lang="en-IN" sz="2000" dirty="0">
                          <a:effectLst/>
                          <a:latin typeface="Times New Roman" pitchFamily="18" charset="0"/>
                          <a:cs typeface="Times New Roman" pitchFamily="18" charset="0"/>
                        </a:rPr>
                        <a:t>1</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dirty="0" smtClean="0">
                          <a:effectLst/>
                          <a:latin typeface="Times New Roman" pitchFamily="18" charset="0"/>
                          <a:cs typeface="Times New Roman" pitchFamily="18" charset="0"/>
                        </a:rPr>
                        <a:t>User_Id</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Int</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50000"/>
                        </a:lnSpc>
                        <a:spcAft>
                          <a:spcPts val="0"/>
                        </a:spcAft>
                      </a:pPr>
                      <a:r>
                        <a:rPr lang="en-IN" sz="2000" dirty="0">
                          <a:effectLst/>
                          <a:latin typeface="Times New Roman" pitchFamily="18" charset="0"/>
                          <a:cs typeface="Times New Roman" pitchFamily="18" charset="0"/>
                        </a:rPr>
                        <a:t>Primary</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Unique ID for user</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1"/>
                  </a:ext>
                </a:extLst>
              </a:tr>
              <a:tr h="437074">
                <a:tc>
                  <a:txBody>
                    <a:bodyPr/>
                    <a:lstStyle/>
                    <a:p>
                      <a:pPr algn="l">
                        <a:lnSpc>
                          <a:spcPct val="115000"/>
                        </a:lnSpc>
                        <a:spcAft>
                          <a:spcPts val="0"/>
                        </a:spcAft>
                      </a:pPr>
                      <a:r>
                        <a:rPr lang="en-IN" sz="2000">
                          <a:effectLst/>
                          <a:latin typeface="Times New Roman" pitchFamily="18" charset="0"/>
                          <a:cs typeface="Times New Roman" pitchFamily="18" charset="0"/>
                        </a:rPr>
                        <a:t>2</a:t>
                      </a:r>
                      <a:endParaRPr lang="en-IN" sz="200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a:effectLst/>
                          <a:latin typeface="Times New Roman" pitchFamily="18" charset="0"/>
                          <a:cs typeface="Times New Roman" pitchFamily="18" charset="0"/>
                        </a:rPr>
                        <a:t>User Name</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smtClean="0">
                          <a:effectLst/>
                          <a:latin typeface="Times New Roman" pitchFamily="18" charset="0"/>
                          <a:cs typeface="Times New Roman" pitchFamily="18" charset="0"/>
                        </a:rPr>
                        <a:t>Username</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2"/>
                  </a:ext>
                </a:extLst>
              </a:tr>
              <a:tr h="381000">
                <a:tc>
                  <a:txBody>
                    <a:bodyPr/>
                    <a:lstStyle/>
                    <a:p>
                      <a:pPr algn="l">
                        <a:lnSpc>
                          <a:spcPct val="115000"/>
                        </a:lnSpc>
                        <a:spcAft>
                          <a:spcPts val="0"/>
                        </a:spcAft>
                      </a:pPr>
                      <a:r>
                        <a:rPr lang="en-IN" sz="2000">
                          <a:effectLst/>
                          <a:latin typeface="Times New Roman" pitchFamily="18" charset="0"/>
                          <a:cs typeface="Times New Roman" pitchFamily="18" charset="0"/>
                        </a:rPr>
                        <a:t>3</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a:effectLst/>
                          <a:latin typeface="Times New Roman" pitchFamily="18" charset="0"/>
                          <a:cs typeface="Times New Roman" pitchFamily="18" charset="0"/>
                        </a:rPr>
                        <a:t>Contact no</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dirty="0">
                          <a:effectLst/>
                          <a:latin typeface="Times New Roman" pitchFamily="18" charset="0"/>
                          <a:cs typeface="Times New Roman" pitchFamily="18" charset="0"/>
                        </a:rPr>
                        <a:t>Int</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dirty="0">
                          <a:effectLst/>
                          <a:latin typeface="Times New Roman" pitchFamily="18" charset="0"/>
                          <a:cs typeface="Times New Roman" pitchFamily="18" charset="0"/>
                        </a:rPr>
                        <a:t>User contact no</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3"/>
                  </a:ext>
                </a:extLst>
              </a:tr>
              <a:tr h="547283">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4</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a:effectLst/>
                          <a:latin typeface="Times New Roman" pitchFamily="18" charset="0"/>
                          <a:cs typeface="Times New Roman" pitchFamily="18" charset="0"/>
                        </a:rPr>
                        <a:t>Address</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100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Users current address including, pin-code</a:t>
                      </a:r>
                      <a:endParaRPr lang="en-IN" sz="2000" dirty="0">
                        <a:effectLst/>
                        <a:latin typeface="Times New Roman" pitchFamily="18" charset="0"/>
                        <a:ea typeface="Calibri"/>
                        <a:cs typeface="Times New Roman" pitchFamily="18" charset="0"/>
                      </a:endParaRPr>
                    </a:p>
                  </a:txBody>
                  <a:tcPr marL="68580" marR="68580" marT="0" marB="0"/>
                </a:tc>
              </a:tr>
              <a:tr h="483973">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5</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Date of Birth </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a:effectLst/>
                          <a:latin typeface="Times New Roman" pitchFamily="18" charset="0"/>
                          <a:cs typeface="Times New Roman" pitchFamily="18" charset="0"/>
                        </a:rPr>
                        <a:t>Date</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smtClean="0">
                          <a:effectLst/>
                          <a:latin typeface="Times New Roman" pitchFamily="18" charset="0"/>
                          <a:cs typeface="Times New Roman" pitchFamily="18" charset="0"/>
                        </a:rPr>
                        <a:t>use </a:t>
                      </a:r>
                      <a:r>
                        <a:rPr lang="en-IN" sz="2000" dirty="0">
                          <a:effectLst/>
                          <a:latin typeface="Times New Roman" pitchFamily="18" charset="0"/>
                          <a:cs typeface="Times New Roman" pitchFamily="18" charset="0"/>
                        </a:rPr>
                        <a:t>to calculate age</a:t>
                      </a:r>
                      <a:endParaRPr lang="en-IN" sz="2000" dirty="0">
                        <a:effectLst/>
                        <a:latin typeface="Times New Roman" pitchFamily="18" charset="0"/>
                        <a:ea typeface="Calibri"/>
                        <a:cs typeface="Times New Roman" pitchFamily="18" charset="0"/>
                      </a:endParaRPr>
                    </a:p>
                  </a:txBody>
                  <a:tcPr marL="68580" marR="68580" marT="0" marB="0"/>
                </a:tc>
              </a:tr>
              <a:tr h="451824">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6</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License No</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Int</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License is use</a:t>
                      </a:r>
                      <a:r>
                        <a:rPr lang="en-US" sz="2000" baseline="0" dirty="0" smtClean="0">
                          <a:effectLst/>
                          <a:latin typeface="Times New Roman" pitchFamily="18" charset="0"/>
                          <a:ea typeface="Calibri"/>
                          <a:cs typeface="Times New Roman" pitchFamily="18" charset="0"/>
                        </a:rPr>
                        <a:t> </a:t>
                      </a:r>
                      <a:r>
                        <a:rPr lang="en-US" sz="2000" dirty="0" smtClean="0">
                          <a:effectLst/>
                          <a:latin typeface="Times New Roman" pitchFamily="18" charset="0"/>
                          <a:ea typeface="Calibri"/>
                          <a:cs typeface="Times New Roman" pitchFamily="18" charset="0"/>
                        </a:rPr>
                        <a:t>for</a:t>
                      </a:r>
                      <a:r>
                        <a:rPr lang="en-US" sz="2000" baseline="0" dirty="0" smtClean="0">
                          <a:effectLst/>
                          <a:latin typeface="Times New Roman" pitchFamily="18" charset="0"/>
                          <a:ea typeface="Calibri"/>
                          <a:cs typeface="Times New Roman" pitchFamily="18" charset="0"/>
                        </a:rPr>
                        <a:t> Proof</a:t>
                      </a:r>
                      <a:endParaRPr lang="en-IN" sz="2000" dirty="0">
                        <a:effectLst/>
                        <a:latin typeface="Times New Roman" pitchFamily="18" charset="0"/>
                        <a:ea typeface="Calibri"/>
                        <a:cs typeface="Times New Roman" pitchFamily="18" charset="0"/>
                      </a:endParaRPr>
                    </a:p>
                  </a:txBody>
                  <a:tcPr marL="68580" marR="68580" marT="0" marB="0" anchor="ctr"/>
                </a:tc>
              </a:tr>
              <a:tr h="388514">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7</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Aadhar No</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Int</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Aadhar is use to user verification</a:t>
                      </a:r>
                      <a:endParaRPr lang="en-IN" sz="2000" dirty="0">
                        <a:effectLst/>
                        <a:latin typeface="Times New Roman" pitchFamily="18" charset="0"/>
                        <a:ea typeface="Calibri"/>
                        <a:cs typeface="Times New Roman" pitchFamily="18" charset="0"/>
                      </a:endParaRPr>
                    </a:p>
                  </a:txBody>
                  <a:tcPr marL="68580" marR="68580" marT="0" marB="0" anchor="ctr"/>
                </a:tc>
              </a:tr>
            </a:tbl>
          </a:graphicData>
        </a:graphic>
      </p:graphicFrame>
      <p:sp>
        <p:nvSpPr>
          <p:cNvPr id="21" name="TextBox 20">
            <a:extLst>
              <a:ext uri="{FF2B5EF4-FFF2-40B4-BE49-F238E27FC236}">
                <a16:creationId xmlns:a16="http://schemas.microsoft.com/office/drawing/2014/main" xmlns="" id="{562DCD41-61FA-9B67-BE30-5017457E4098}"/>
              </a:ext>
            </a:extLst>
          </p:cNvPr>
          <p:cNvSpPr txBox="1"/>
          <p:nvPr/>
        </p:nvSpPr>
        <p:spPr>
          <a:xfrm>
            <a:off x="2362200" y="5961924"/>
            <a:ext cx="4590288" cy="369332"/>
          </a:xfrm>
          <a:prstGeom prst="rect">
            <a:avLst/>
          </a:prstGeom>
          <a:noFill/>
        </p:spPr>
        <p:txBody>
          <a:bodyPr wrap="square">
            <a:spAutoFit/>
          </a:bodyPr>
          <a:lstStyle/>
          <a:p>
            <a:pPr algn="ctr"/>
            <a:r>
              <a:rPr lang="en-US" dirty="0">
                <a:latin typeface="Times New Roman" pitchFamily="18" charset="0"/>
                <a:cs typeface="Times New Roman" pitchFamily="18" charset="0"/>
              </a:rPr>
              <a:t>Table No: </a:t>
            </a:r>
            <a:r>
              <a:rPr lang="en-US" dirty="0" smtClean="0">
                <a:latin typeface="Times New Roman" pitchFamily="18" charset="0"/>
                <a:cs typeface="Times New Roman" pitchFamily="18" charset="0"/>
              </a:rPr>
              <a:t>3</a:t>
            </a:r>
            <a:r>
              <a:rPr lang="en-US" dirty="0" smtClean="0">
                <a:latin typeface="Times New Roman" pitchFamily="18" charset="0"/>
                <a:cs typeface="Times New Roman" pitchFamily="18" charset="0"/>
              </a:rPr>
              <a:t>.</a:t>
            </a:r>
            <a:r>
              <a:rPr lang="en-IN" dirty="0" smtClean="0">
                <a:effectLst/>
                <a:latin typeface="Times New Roman" panose="02020603050405020304" pitchFamily="18" charset="0"/>
                <a:ea typeface="Times New Roman" panose="02020603050405020304" pitchFamily="18" charset="0"/>
              </a:rPr>
              <a:t>Profile setting</a:t>
            </a:r>
            <a:endParaRPr lang="en-US" b="1" dirty="0">
              <a:latin typeface="Times New Roman" pitchFamily="18" charset="0"/>
              <a:cs typeface="Times New Roman" pitchFamily="18" charset="0"/>
            </a:endParaRPr>
          </a:p>
        </p:txBody>
      </p:sp>
    </p:spTree>
    <p:extLst>
      <p:ext uri="{BB962C8B-B14F-4D97-AF65-F5344CB8AC3E}">
        <p14:creationId xmlns:p14="http://schemas.microsoft.com/office/powerpoint/2010/main" val="282965355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562DCD41-61FA-9B67-BE30-5017457E4098}"/>
              </a:ext>
            </a:extLst>
          </p:cNvPr>
          <p:cNvSpPr txBox="1"/>
          <p:nvPr/>
        </p:nvSpPr>
        <p:spPr>
          <a:xfrm>
            <a:off x="2362200" y="5961924"/>
            <a:ext cx="4590288" cy="369332"/>
          </a:xfrm>
          <a:prstGeom prst="rect">
            <a:avLst/>
          </a:prstGeom>
          <a:noFill/>
        </p:spPr>
        <p:txBody>
          <a:bodyPr wrap="square">
            <a:spAutoFit/>
          </a:bodyPr>
          <a:lstStyle/>
          <a:p>
            <a:pPr algn="ctr"/>
            <a:r>
              <a:rPr lang="en-US" dirty="0">
                <a:latin typeface="Times New Roman" pitchFamily="18" charset="0"/>
                <a:cs typeface="Times New Roman" pitchFamily="18" charset="0"/>
              </a:rPr>
              <a:t>Table No: </a:t>
            </a:r>
            <a:r>
              <a:rPr lang="en-US" dirty="0">
                <a:latin typeface="Times New Roman" pitchFamily="18" charset="0"/>
                <a:cs typeface="Times New Roman" pitchFamily="18" charset="0"/>
              </a:rPr>
              <a:t>4</a:t>
            </a:r>
            <a:r>
              <a:rPr lang="en-US" dirty="0" smtClean="0">
                <a:latin typeface="Times New Roman" pitchFamily="18" charset="0"/>
                <a:cs typeface="Times New Roman" pitchFamily="18" charset="0"/>
              </a:rPr>
              <a:t> .</a:t>
            </a:r>
            <a:r>
              <a:rPr lang="en-IN" dirty="0" smtClean="0">
                <a:effectLst/>
                <a:latin typeface="Times New Roman" panose="02020603050405020304" pitchFamily="18" charset="0"/>
                <a:ea typeface="Times New Roman" panose="02020603050405020304" pitchFamily="18" charset="0"/>
              </a:rPr>
              <a:t>Bike Booking</a:t>
            </a:r>
            <a:endParaRPr lang="en-US" b="1" dirty="0">
              <a:latin typeface="Times New Roman" pitchFamily="18" charset="0"/>
              <a:cs typeface="Times New Roman" pitchFamily="18" charset="0"/>
            </a:endParaRPr>
          </a:p>
        </p:txBody>
      </p:sp>
      <p:graphicFrame>
        <p:nvGraphicFramePr>
          <p:cNvPr id="9" name="Content Placeholder 3"/>
          <p:cNvGraphicFramePr>
            <a:graphicFrameLocks/>
          </p:cNvGraphicFramePr>
          <p:nvPr>
            <p:extLst>
              <p:ext uri="{D42A27DB-BD31-4B8C-83A1-F6EECF244321}">
                <p14:modId xmlns:p14="http://schemas.microsoft.com/office/powerpoint/2010/main" val="1304914793"/>
              </p:ext>
            </p:extLst>
          </p:nvPr>
        </p:nvGraphicFramePr>
        <p:xfrm>
          <a:off x="503549" y="1295400"/>
          <a:ext cx="8136902" cy="4599959"/>
        </p:xfrm>
        <a:graphic>
          <a:graphicData uri="http://schemas.openxmlformats.org/drawingml/2006/table">
            <a:tbl>
              <a:tblPr firstRow="1" firstCol="1" bandRow="1">
                <a:tableStyleId>{5C22544A-7EE6-4342-B048-85BDC9FD1C3A}</a:tableStyleId>
              </a:tblPr>
              <a:tblGrid>
                <a:gridCol w="1479436">
                  <a:extLst>
                    <a:ext uri="{9D8B030D-6E8A-4147-A177-3AD203B41FA5}">
                      <a16:colId xmlns="" xmlns:a16="http://schemas.microsoft.com/office/drawing/2014/main" val="20000"/>
                    </a:ext>
                  </a:extLst>
                </a:gridCol>
                <a:gridCol w="1479438">
                  <a:extLst>
                    <a:ext uri="{9D8B030D-6E8A-4147-A177-3AD203B41FA5}">
                      <a16:colId xmlns="" xmlns:a16="http://schemas.microsoft.com/office/drawing/2014/main" val="20001"/>
                    </a:ext>
                  </a:extLst>
                </a:gridCol>
                <a:gridCol w="1923268">
                  <a:extLst>
                    <a:ext uri="{9D8B030D-6E8A-4147-A177-3AD203B41FA5}">
                      <a16:colId xmlns="" xmlns:a16="http://schemas.microsoft.com/office/drawing/2014/main" val="20002"/>
                    </a:ext>
                  </a:extLst>
                </a:gridCol>
                <a:gridCol w="1506118">
                  <a:extLst>
                    <a:ext uri="{9D8B030D-6E8A-4147-A177-3AD203B41FA5}">
                      <a16:colId xmlns="" xmlns:a16="http://schemas.microsoft.com/office/drawing/2014/main" val="20003"/>
                    </a:ext>
                  </a:extLst>
                </a:gridCol>
                <a:gridCol w="1748642">
                  <a:extLst>
                    <a:ext uri="{9D8B030D-6E8A-4147-A177-3AD203B41FA5}">
                      <a16:colId xmlns="" xmlns:a16="http://schemas.microsoft.com/office/drawing/2014/main" val="20004"/>
                    </a:ext>
                  </a:extLst>
                </a:gridCol>
              </a:tblGrid>
              <a:tr h="457200">
                <a:tc>
                  <a:txBody>
                    <a:bodyPr/>
                    <a:lstStyle/>
                    <a:p>
                      <a:pPr>
                        <a:lnSpc>
                          <a:spcPct val="115000"/>
                        </a:lnSpc>
                        <a:spcAft>
                          <a:spcPts val="1000"/>
                        </a:spcAft>
                      </a:pPr>
                      <a:r>
                        <a:rPr lang="en-IN" sz="2000" dirty="0">
                          <a:effectLst/>
                          <a:latin typeface="Times New Roman" pitchFamily="18" charset="0"/>
                          <a:cs typeface="Times New Roman" pitchFamily="18" charset="0"/>
                        </a:rPr>
                        <a:t>Serial no:</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Field Name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Data Type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Constraints</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Description</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0"/>
                  </a:ext>
                </a:extLst>
              </a:tr>
              <a:tr h="744239">
                <a:tc>
                  <a:txBody>
                    <a:bodyPr/>
                    <a:lstStyle/>
                    <a:p>
                      <a:pPr algn="l">
                        <a:lnSpc>
                          <a:spcPct val="115000"/>
                        </a:lnSpc>
                        <a:spcAft>
                          <a:spcPts val="1000"/>
                        </a:spcAft>
                      </a:pPr>
                      <a:r>
                        <a:rPr lang="en-IN" sz="2000" dirty="0">
                          <a:effectLst/>
                          <a:latin typeface="Times New Roman" pitchFamily="18" charset="0"/>
                          <a:cs typeface="Times New Roman" pitchFamily="18" charset="0"/>
                        </a:rPr>
                        <a:t>1</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Bike_Id</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Int </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Primary Key</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Unique ID for user</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1"/>
                  </a:ext>
                </a:extLst>
              </a:tr>
              <a:tr h="551161">
                <a:tc>
                  <a:txBody>
                    <a:bodyPr/>
                    <a:lstStyle/>
                    <a:p>
                      <a:pPr algn="l">
                        <a:lnSpc>
                          <a:spcPct val="115000"/>
                        </a:lnSpc>
                        <a:spcAft>
                          <a:spcPts val="1000"/>
                        </a:spcAft>
                      </a:pPr>
                      <a:r>
                        <a:rPr lang="en-IN" sz="2000" dirty="0">
                          <a:effectLst/>
                          <a:latin typeface="Times New Roman" pitchFamily="18" charset="0"/>
                          <a:cs typeface="Times New Roman" pitchFamily="18" charset="0"/>
                        </a:rPr>
                        <a:t>2</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User name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Varchar (100)</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Username</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2"/>
                  </a:ext>
                </a:extLst>
              </a:tr>
              <a:tr h="457200">
                <a:tc>
                  <a:txBody>
                    <a:bodyPr/>
                    <a:lstStyle/>
                    <a:p>
                      <a:pPr algn="l">
                        <a:lnSpc>
                          <a:spcPct val="115000"/>
                        </a:lnSpc>
                        <a:spcAft>
                          <a:spcPts val="1000"/>
                        </a:spcAft>
                      </a:pPr>
                      <a:r>
                        <a:rPr lang="en-IN" sz="2000" dirty="0">
                          <a:effectLst/>
                          <a:latin typeface="Times New Roman" pitchFamily="18" charset="0"/>
                          <a:cs typeface="Times New Roman" pitchFamily="18" charset="0"/>
                        </a:rPr>
                        <a:t>3</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smtClean="0">
                          <a:effectLst/>
                          <a:latin typeface="Times New Roman" pitchFamily="18" charset="0"/>
                          <a:cs typeface="Times New Roman" pitchFamily="18" charset="0"/>
                        </a:rPr>
                        <a:t>Bike name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String</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Bike name identify</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3"/>
                  </a:ext>
                </a:extLst>
              </a:tr>
              <a:tr h="546290">
                <a:tc>
                  <a:txBody>
                    <a:bodyPr/>
                    <a:lstStyle/>
                    <a:p>
                      <a:pPr algn="l">
                        <a:lnSpc>
                          <a:spcPct val="115000"/>
                        </a:lnSpc>
                        <a:spcAft>
                          <a:spcPts val="1000"/>
                        </a:spcAft>
                      </a:pPr>
                      <a:r>
                        <a:rPr lang="en-IN" sz="2000" dirty="0">
                          <a:effectLst/>
                          <a:latin typeface="Times New Roman" pitchFamily="18" charset="0"/>
                          <a:cs typeface="Times New Roman" pitchFamily="18" charset="0"/>
                        </a:rPr>
                        <a:t>4</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From date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Date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Start date of the bike rental</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4"/>
                  </a:ext>
                </a:extLst>
              </a:tr>
              <a:tr h="559180">
                <a:tc>
                  <a:txBody>
                    <a:bodyPr/>
                    <a:lstStyle/>
                    <a:p>
                      <a:pPr algn="l">
                        <a:lnSpc>
                          <a:spcPct val="115000"/>
                        </a:lnSpc>
                        <a:spcAft>
                          <a:spcPts val="1000"/>
                        </a:spcAft>
                      </a:pPr>
                      <a:r>
                        <a:rPr lang="en-IN" sz="2000" dirty="0">
                          <a:effectLst/>
                          <a:latin typeface="Times New Roman" pitchFamily="18" charset="0"/>
                          <a:cs typeface="Times New Roman" pitchFamily="18" charset="0"/>
                        </a:rPr>
                        <a:t>5</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To date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Date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End date of bike rental</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5"/>
                  </a:ext>
                </a:extLst>
              </a:tr>
              <a:tr h="744239">
                <a:tc>
                  <a:txBody>
                    <a:bodyPr/>
                    <a:lstStyle/>
                    <a:p>
                      <a:pPr algn="l">
                        <a:lnSpc>
                          <a:spcPct val="115000"/>
                        </a:lnSpc>
                        <a:spcAft>
                          <a:spcPts val="1000"/>
                        </a:spcAft>
                      </a:pPr>
                      <a:r>
                        <a:rPr lang="en-IN" sz="2000" dirty="0">
                          <a:effectLst/>
                          <a:latin typeface="Times New Roman" pitchFamily="18" charset="0"/>
                          <a:cs typeface="Times New Roman" pitchFamily="18" charset="0"/>
                        </a:rPr>
                        <a:t>6</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a:effectLst/>
                          <a:latin typeface="Times New Roman" pitchFamily="18" charset="0"/>
                          <a:cs typeface="Times New Roman" pitchFamily="18" charset="0"/>
                        </a:rPr>
                        <a:t>Status</a:t>
                      </a:r>
                      <a:endParaRPr lang="en-IN" sz="200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String</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1000"/>
                        </a:spcAft>
                      </a:pPr>
                      <a:r>
                        <a:rPr lang="en-IN" sz="2000" dirty="0">
                          <a:effectLst/>
                          <a:latin typeface="Times New Roman" pitchFamily="18" charset="0"/>
                          <a:cs typeface="Times New Roman" pitchFamily="18" charset="0"/>
                        </a:rPr>
                        <a:t>Current status of the booking</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6"/>
                  </a:ext>
                </a:extLst>
              </a:tr>
            </a:tbl>
          </a:graphicData>
        </a:graphic>
      </p:graphicFrame>
      <p:sp>
        <p:nvSpPr>
          <p:cNvPr id="10" name="TextBox 9">
            <a:extLst>
              <a:ext uri="{FF2B5EF4-FFF2-40B4-BE49-F238E27FC236}">
                <a16:creationId xmlns:a16="http://schemas.microsoft.com/office/drawing/2014/main" xmlns="" id="{562DCD41-61FA-9B67-BE30-5017457E4098}"/>
              </a:ext>
            </a:extLst>
          </p:cNvPr>
          <p:cNvSpPr txBox="1"/>
          <p:nvPr/>
        </p:nvSpPr>
        <p:spPr>
          <a:xfrm>
            <a:off x="-457200" y="512020"/>
            <a:ext cx="4590288" cy="461665"/>
          </a:xfrm>
          <a:prstGeom prst="rect">
            <a:avLst/>
          </a:prstGeom>
          <a:noFill/>
        </p:spPr>
        <p:txBody>
          <a:bodyPr wrap="square">
            <a:spAutoFit/>
          </a:bodyPr>
          <a:lstStyle/>
          <a:p>
            <a:pPr algn="ctr"/>
            <a:r>
              <a:rPr lang="en-US" sz="2400" b="1" dirty="0" smtClean="0">
                <a:latin typeface="Times New Roman" pitchFamily="18" charset="0"/>
                <a:cs typeface="Times New Roman" pitchFamily="18" charset="0"/>
              </a:rPr>
              <a:t>     Table Name:</a:t>
            </a:r>
            <a:r>
              <a:rPr lang="en-IN" sz="2400" b="1" dirty="0" smtClean="0">
                <a:effectLst/>
                <a:latin typeface="Times New Roman" panose="02020603050405020304" pitchFamily="18" charset="0"/>
                <a:ea typeface="Times New Roman" panose="02020603050405020304" pitchFamily="18" charset="0"/>
              </a:rPr>
              <a:t>Bike Booking</a:t>
            </a:r>
            <a:endParaRPr lang="en-US" sz="2400" b="1" dirty="0">
              <a:latin typeface="Times New Roman" pitchFamily="18" charset="0"/>
              <a:cs typeface="Times New Roman" pitchFamily="18" charset="0"/>
            </a:endParaRPr>
          </a:p>
        </p:txBody>
      </p:sp>
    </p:spTree>
    <p:extLst>
      <p:ext uri="{BB962C8B-B14F-4D97-AF65-F5344CB8AC3E}">
        <p14:creationId xmlns:p14="http://schemas.microsoft.com/office/powerpoint/2010/main" val="86295393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562DCD41-61FA-9B67-BE30-5017457E4098}"/>
              </a:ext>
            </a:extLst>
          </p:cNvPr>
          <p:cNvSpPr txBox="1"/>
          <p:nvPr/>
        </p:nvSpPr>
        <p:spPr>
          <a:xfrm>
            <a:off x="2383971" y="5576562"/>
            <a:ext cx="4590288" cy="410882"/>
          </a:xfrm>
          <a:prstGeom prst="rect">
            <a:avLst/>
          </a:prstGeom>
          <a:noFill/>
        </p:spPr>
        <p:txBody>
          <a:bodyPr wrap="square">
            <a:spAutoFit/>
          </a:bodyPr>
          <a:lstStyle/>
          <a:p>
            <a:pPr>
              <a:lnSpc>
                <a:spcPct val="115000"/>
              </a:lnSpc>
              <a:spcAft>
                <a:spcPts val="0"/>
              </a:spcAft>
            </a:pPr>
            <a:r>
              <a:rPr lang="en-US" dirty="0" smtClean="0">
                <a:latin typeface="Times New Roman" pitchFamily="18" charset="0"/>
                <a:cs typeface="Times New Roman" pitchFamily="18" charset="0"/>
              </a:rPr>
              <a:t>             Table </a:t>
            </a:r>
            <a:r>
              <a:rPr lang="en-US" dirty="0">
                <a:latin typeface="Times New Roman" pitchFamily="18" charset="0"/>
                <a:cs typeface="Times New Roman" pitchFamily="18" charset="0"/>
              </a:rPr>
              <a:t>No: </a:t>
            </a:r>
            <a:r>
              <a:rPr lang="en-US" dirty="0">
                <a:latin typeface="Times New Roman" pitchFamily="18" charset="0"/>
                <a:cs typeface="Times New Roman" pitchFamily="18" charset="0"/>
              </a:rPr>
              <a:t>5</a:t>
            </a:r>
            <a:r>
              <a:rPr lang="en-US" dirty="0" smtClean="0">
                <a:latin typeface="Times New Roman" pitchFamily="18" charset="0"/>
                <a:cs typeface="Times New Roman" pitchFamily="18" charset="0"/>
              </a:rPr>
              <a:t>.</a:t>
            </a:r>
            <a:r>
              <a:rPr lang="en-IN" dirty="0" smtClean="0">
                <a:latin typeface="Times New Roman" pitchFamily="18" charset="0"/>
                <a:cs typeface="Times New Roman" pitchFamily="18" charset="0"/>
              </a:rPr>
              <a:t> Feedback</a:t>
            </a:r>
            <a:endParaRPr lang="en-IN" dirty="0">
              <a:latin typeface="Times New Roman" pitchFamily="18" charset="0"/>
              <a:ea typeface="Calibri"/>
              <a:cs typeface="Times New Roman" pitchFamily="18" charset="0"/>
            </a:endParaRPr>
          </a:p>
        </p:txBody>
      </p:sp>
      <p:graphicFrame>
        <p:nvGraphicFramePr>
          <p:cNvPr id="8" name="Content Placeholder 4"/>
          <p:cNvGraphicFramePr>
            <a:graphicFrameLocks/>
          </p:cNvGraphicFramePr>
          <p:nvPr>
            <p:extLst>
              <p:ext uri="{D42A27DB-BD31-4B8C-83A1-F6EECF244321}">
                <p14:modId xmlns:p14="http://schemas.microsoft.com/office/powerpoint/2010/main" val="2414296064"/>
              </p:ext>
            </p:extLst>
          </p:nvPr>
        </p:nvGraphicFramePr>
        <p:xfrm>
          <a:off x="467545" y="1412776"/>
          <a:ext cx="8208911" cy="2448272"/>
        </p:xfrm>
        <a:graphic>
          <a:graphicData uri="http://schemas.openxmlformats.org/drawingml/2006/table">
            <a:tbl>
              <a:tblPr firstRow="1" firstCol="1" bandRow="1">
                <a:tableStyleId>{5C22544A-7EE6-4342-B048-85BDC9FD1C3A}</a:tableStyleId>
              </a:tblPr>
              <a:tblGrid>
                <a:gridCol w="1768445">
                  <a:extLst>
                    <a:ext uri="{9D8B030D-6E8A-4147-A177-3AD203B41FA5}">
                      <a16:colId xmlns="" xmlns:a16="http://schemas.microsoft.com/office/drawing/2014/main" val="20000"/>
                    </a:ext>
                  </a:extLst>
                </a:gridCol>
                <a:gridCol w="1449105">
                  <a:extLst>
                    <a:ext uri="{9D8B030D-6E8A-4147-A177-3AD203B41FA5}">
                      <a16:colId xmlns="" xmlns:a16="http://schemas.microsoft.com/office/drawing/2014/main" val="20001"/>
                    </a:ext>
                  </a:extLst>
                </a:gridCol>
                <a:gridCol w="1645783">
                  <a:extLst>
                    <a:ext uri="{9D8B030D-6E8A-4147-A177-3AD203B41FA5}">
                      <a16:colId xmlns="" xmlns:a16="http://schemas.microsoft.com/office/drawing/2014/main" val="20002"/>
                    </a:ext>
                  </a:extLst>
                </a:gridCol>
                <a:gridCol w="1241420">
                  <a:extLst>
                    <a:ext uri="{9D8B030D-6E8A-4147-A177-3AD203B41FA5}">
                      <a16:colId xmlns="" xmlns:a16="http://schemas.microsoft.com/office/drawing/2014/main" val="20003"/>
                    </a:ext>
                  </a:extLst>
                </a:gridCol>
                <a:gridCol w="2104158">
                  <a:extLst>
                    <a:ext uri="{9D8B030D-6E8A-4147-A177-3AD203B41FA5}">
                      <a16:colId xmlns="" xmlns:a16="http://schemas.microsoft.com/office/drawing/2014/main" val="20004"/>
                    </a:ext>
                  </a:extLst>
                </a:gridCol>
              </a:tblGrid>
              <a:tr h="720080">
                <a:tc>
                  <a:txBody>
                    <a:bodyPr/>
                    <a:lstStyle/>
                    <a:p>
                      <a:pPr algn="ctr">
                        <a:lnSpc>
                          <a:spcPct val="115000"/>
                        </a:lnSpc>
                        <a:spcAft>
                          <a:spcPts val="0"/>
                        </a:spcAft>
                      </a:pPr>
                      <a:r>
                        <a:rPr lang="en-IN" sz="2000" dirty="0">
                          <a:effectLst/>
                          <a:latin typeface="Times New Roman" pitchFamily="18" charset="0"/>
                          <a:cs typeface="Times New Roman" pitchFamily="18" charset="0"/>
                        </a:rPr>
                        <a:t>Serial no:</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dirty="0">
                          <a:effectLst/>
                          <a:latin typeface="Times New Roman" pitchFamily="18" charset="0"/>
                          <a:cs typeface="Times New Roman" pitchFamily="18" charset="0"/>
                        </a:rPr>
                        <a:t>Field Name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a:effectLst/>
                          <a:latin typeface="Times New Roman" pitchFamily="18" charset="0"/>
                          <a:cs typeface="Times New Roman" pitchFamily="18" charset="0"/>
                        </a:rPr>
                        <a:t>Data Type</a:t>
                      </a:r>
                      <a:endParaRPr lang="en-IN" sz="200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a:effectLst/>
                          <a:latin typeface="Times New Roman" pitchFamily="18" charset="0"/>
                          <a:cs typeface="Times New Roman" pitchFamily="18" charset="0"/>
                        </a:rPr>
                        <a:t>Constraints</a:t>
                      </a:r>
                      <a:endParaRPr lang="en-IN" sz="200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a:effectLst/>
                          <a:latin typeface="Times New Roman" pitchFamily="18" charset="0"/>
                          <a:cs typeface="Times New Roman" pitchFamily="18" charset="0"/>
                        </a:rPr>
                        <a:t>Description</a:t>
                      </a:r>
                      <a:endParaRPr lang="en-IN" sz="200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0"/>
                  </a:ext>
                </a:extLst>
              </a:tr>
              <a:tr h="864096">
                <a:tc>
                  <a:txBody>
                    <a:bodyPr/>
                    <a:lstStyle/>
                    <a:p>
                      <a:pPr>
                        <a:lnSpc>
                          <a:spcPct val="115000"/>
                        </a:lnSpc>
                        <a:spcAft>
                          <a:spcPts val="0"/>
                        </a:spcAft>
                      </a:pPr>
                      <a:r>
                        <a:rPr lang="en-IN" sz="2000" dirty="0">
                          <a:effectLst/>
                          <a:latin typeface="Times New Roman" pitchFamily="18" charset="0"/>
                          <a:cs typeface="Times New Roman" pitchFamily="18" charset="0"/>
                        </a:rPr>
                        <a:t>1</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Username</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Varchar(100)</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username</a:t>
                      </a:r>
                      <a:endParaRPr lang="en-IN" sz="200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1"/>
                  </a:ext>
                </a:extLst>
              </a:tr>
              <a:tr h="864096">
                <a:tc>
                  <a:txBody>
                    <a:bodyPr/>
                    <a:lstStyle/>
                    <a:p>
                      <a:pPr>
                        <a:lnSpc>
                          <a:spcPct val="115000"/>
                        </a:lnSpc>
                        <a:spcAft>
                          <a:spcPts val="0"/>
                        </a:spcAft>
                      </a:pPr>
                      <a:r>
                        <a:rPr lang="en-IN" sz="2000">
                          <a:effectLst/>
                          <a:latin typeface="Times New Roman" pitchFamily="18" charset="0"/>
                          <a:cs typeface="Times New Roman" pitchFamily="18" charset="0"/>
                        </a:rPr>
                        <a:t>2</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smtClean="0">
                          <a:effectLst/>
                          <a:latin typeface="Times New Roman" pitchFamily="18" charset="0"/>
                          <a:cs typeface="Times New Roman" pitchFamily="18" charset="0"/>
                        </a:rPr>
                        <a:t>Feedback</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Text</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smtClean="0">
                          <a:effectLst/>
                          <a:latin typeface="Times New Roman" pitchFamily="18" charset="0"/>
                          <a:cs typeface="Times New Roman" pitchFamily="18" charset="0"/>
                        </a:rPr>
                        <a:t>User</a:t>
                      </a:r>
                      <a:r>
                        <a:rPr lang="en-IN" sz="2000" baseline="0" dirty="0" smtClean="0">
                          <a:effectLst/>
                          <a:latin typeface="Times New Roman" pitchFamily="18" charset="0"/>
                          <a:cs typeface="Times New Roman" pitchFamily="18" charset="0"/>
                        </a:rPr>
                        <a:t> Review</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2"/>
                  </a:ext>
                </a:extLst>
              </a:tr>
            </a:tbl>
          </a:graphicData>
        </a:graphic>
      </p:graphicFrame>
      <p:sp>
        <p:nvSpPr>
          <p:cNvPr id="10" name="TextBox 9">
            <a:extLst>
              <a:ext uri="{FF2B5EF4-FFF2-40B4-BE49-F238E27FC236}">
                <a16:creationId xmlns:a16="http://schemas.microsoft.com/office/drawing/2014/main" xmlns="" id="{562DCD41-61FA-9B67-BE30-5017457E4098}"/>
              </a:ext>
            </a:extLst>
          </p:cNvPr>
          <p:cNvSpPr txBox="1"/>
          <p:nvPr/>
        </p:nvSpPr>
        <p:spPr>
          <a:xfrm>
            <a:off x="-228600" y="685800"/>
            <a:ext cx="4590288" cy="517065"/>
          </a:xfrm>
          <a:prstGeom prst="rect">
            <a:avLst/>
          </a:prstGeom>
          <a:noFill/>
        </p:spPr>
        <p:txBody>
          <a:bodyPr wrap="square">
            <a:spAutoFit/>
          </a:bodyPr>
          <a:lstStyle/>
          <a:p>
            <a:pPr>
              <a:lnSpc>
                <a:spcPct val="115000"/>
              </a:lnSpc>
              <a:spcAft>
                <a:spcPts val="0"/>
              </a:spcAft>
            </a:pPr>
            <a:r>
              <a:rPr lang="en-US" dirty="0" smtClean="0">
                <a:latin typeface="Times New Roman" pitchFamily="18" charset="0"/>
                <a:cs typeface="Times New Roman" pitchFamily="18" charset="0"/>
              </a:rPr>
              <a:t>             </a:t>
            </a:r>
            <a:r>
              <a:rPr lang="en-US" sz="2400" b="1" dirty="0" smtClean="0">
                <a:latin typeface="Times New Roman" pitchFamily="18" charset="0"/>
                <a:cs typeface="Times New Roman" pitchFamily="18" charset="0"/>
              </a:rPr>
              <a:t>Table Name 5.</a:t>
            </a:r>
            <a:r>
              <a:rPr lang="en-IN" sz="2400" b="1" dirty="0" smtClean="0">
                <a:latin typeface="Times New Roman" pitchFamily="18" charset="0"/>
                <a:cs typeface="Times New Roman" pitchFamily="18" charset="0"/>
              </a:rPr>
              <a:t> </a:t>
            </a:r>
            <a:r>
              <a:rPr lang="en-IN" sz="2400" b="1" dirty="0" err="1" smtClean="0">
                <a:latin typeface="Times New Roman" pitchFamily="18" charset="0"/>
                <a:cs typeface="Times New Roman" pitchFamily="18" charset="0"/>
              </a:rPr>
              <a:t>Feesdback</a:t>
            </a:r>
            <a:endParaRPr lang="en-IN" sz="2400" b="1" dirty="0">
              <a:latin typeface="Times New Roman" pitchFamily="18" charset="0"/>
              <a:ea typeface="Calibri"/>
              <a:cs typeface="Times New Roman" pitchFamily="18" charset="0"/>
            </a:endParaRPr>
          </a:p>
        </p:txBody>
      </p:sp>
    </p:spTree>
    <p:extLst>
      <p:ext uri="{BB962C8B-B14F-4D97-AF65-F5344CB8AC3E}">
        <p14:creationId xmlns:p14="http://schemas.microsoft.com/office/powerpoint/2010/main" val="88786980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562DCD41-61FA-9B67-BE30-5017457E4098}"/>
              </a:ext>
            </a:extLst>
          </p:cNvPr>
          <p:cNvSpPr txBox="1"/>
          <p:nvPr/>
        </p:nvSpPr>
        <p:spPr>
          <a:xfrm>
            <a:off x="2362200" y="5961924"/>
            <a:ext cx="4590288" cy="369332"/>
          </a:xfrm>
          <a:prstGeom prst="rect">
            <a:avLst/>
          </a:prstGeom>
          <a:noFill/>
        </p:spPr>
        <p:txBody>
          <a:bodyPr wrap="square">
            <a:spAutoFit/>
          </a:bodyPr>
          <a:lstStyle/>
          <a:p>
            <a:pPr algn="ctr"/>
            <a:r>
              <a:rPr lang="en-US" dirty="0">
                <a:latin typeface="Times New Roman" pitchFamily="18" charset="0"/>
                <a:cs typeface="Times New Roman" pitchFamily="18" charset="0"/>
              </a:rPr>
              <a:t>Table No: </a:t>
            </a:r>
            <a:r>
              <a:rPr lang="en-US" dirty="0" smtClean="0">
                <a:latin typeface="Times New Roman" pitchFamily="18" charset="0"/>
                <a:cs typeface="Times New Roman" pitchFamily="18" charset="0"/>
              </a:rPr>
              <a:t>6</a:t>
            </a:r>
            <a:r>
              <a:rPr lang="en-US" dirty="0" smtClean="0">
                <a:latin typeface="Times New Roman" pitchFamily="18" charset="0"/>
                <a:cs typeface="Times New Roman" pitchFamily="18" charset="0"/>
              </a:rPr>
              <a:t>.</a:t>
            </a:r>
            <a:r>
              <a:rPr lang="en-IN" dirty="0" smtClean="0">
                <a:effectLst/>
                <a:latin typeface="Times New Roman" panose="02020603050405020304" pitchFamily="18" charset="0"/>
                <a:ea typeface="Times New Roman" panose="02020603050405020304" pitchFamily="18" charset="0"/>
              </a:rPr>
              <a:t>Admin Login</a:t>
            </a:r>
            <a:endParaRPr lang="en-US" b="1" dirty="0">
              <a:latin typeface="Times New Roman" pitchFamily="18" charset="0"/>
              <a:cs typeface="Times New Roman" pitchFamily="18" charset="0"/>
            </a:endParaRPr>
          </a:p>
        </p:txBody>
      </p:sp>
      <p:graphicFrame>
        <p:nvGraphicFramePr>
          <p:cNvPr id="8" name="Table 7"/>
          <p:cNvGraphicFramePr>
            <a:graphicFrameLocks noGrp="1"/>
          </p:cNvGraphicFramePr>
          <p:nvPr>
            <p:extLst>
              <p:ext uri="{D42A27DB-BD31-4B8C-83A1-F6EECF244321}">
                <p14:modId xmlns:p14="http://schemas.microsoft.com/office/powerpoint/2010/main" val="2796317903"/>
              </p:ext>
            </p:extLst>
          </p:nvPr>
        </p:nvGraphicFramePr>
        <p:xfrm>
          <a:off x="533400" y="1524000"/>
          <a:ext cx="8064897" cy="2792251"/>
        </p:xfrm>
        <a:graphic>
          <a:graphicData uri="http://schemas.openxmlformats.org/drawingml/2006/table">
            <a:tbl>
              <a:tblPr firstRow="1" firstCol="1" bandRow="1">
                <a:tableStyleId>{5C22544A-7EE6-4342-B048-85BDC9FD1C3A}</a:tableStyleId>
              </a:tblPr>
              <a:tblGrid>
                <a:gridCol w="1224136">
                  <a:extLst>
                    <a:ext uri="{9D8B030D-6E8A-4147-A177-3AD203B41FA5}">
                      <a16:colId xmlns="" xmlns:a16="http://schemas.microsoft.com/office/drawing/2014/main" val="20000"/>
                    </a:ext>
                  </a:extLst>
                </a:gridCol>
                <a:gridCol w="2016224">
                  <a:extLst>
                    <a:ext uri="{9D8B030D-6E8A-4147-A177-3AD203B41FA5}">
                      <a16:colId xmlns="" xmlns:a16="http://schemas.microsoft.com/office/drawing/2014/main" val="20001"/>
                    </a:ext>
                  </a:extLst>
                </a:gridCol>
                <a:gridCol w="1769652">
                  <a:extLst>
                    <a:ext uri="{9D8B030D-6E8A-4147-A177-3AD203B41FA5}">
                      <a16:colId xmlns="" xmlns:a16="http://schemas.microsoft.com/office/drawing/2014/main" val="20002"/>
                    </a:ext>
                  </a:extLst>
                </a:gridCol>
                <a:gridCol w="1527443">
                  <a:extLst>
                    <a:ext uri="{9D8B030D-6E8A-4147-A177-3AD203B41FA5}">
                      <a16:colId xmlns="" xmlns:a16="http://schemas.microsoft.com/office/drawing/2014/main" val="20003"/>
                    </a:ext>
                  </a:extLst>
                </a:gridCol>
                <a:gridCol w="1527442">
                  <a:extLst>
                    <a:ext uri="{9D8B030D-6E8A-4147-A177-3AD203B41FA5}">
                      <a16:colId xmlns="" xmlns:a16="http://schemas.microsoft.com/office/drawing/2014/main" val="20004"/>
                    </a:ext>
                  </a:extLst>
                </a:gridCol>
              </a:tblGrid>
              <a:tr h="661051">
                <a:tc>
                  <a:txBody>
                    <a:bodyPr/>
                    <a:lstStyle/>
                    <a:p>
                      <a:pPr>
                        <a:lnSpc>
                          <a:spcPct val="115000"/>
                        </a:lnSpc>
                        <a:spcAft>
                          <a:spcPts val="1000"/>
                        </a:spcAft>
                      </a:pPr>
                      <a:r>
                        <a:rPr lang="en-IN" sz="2000" dirty="0">
                          <a:effectLst/>
                          <a:latin typeface="Times New Roman" pitchFamily="18" charset="0"/>
                          <a:cs typeface="Times New Roman" pitchFamily="18" charset="0"/>
                        </a:rPr>
                        <a:t>Serial no:</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a:effectLst/>
                          <a:latin typeface="Times New Roman" pitchFamily="18" charset="0"/>
                          <a:cs typeface="Times New Roman" pitchFamily="18" charset="0"/>
                        </a:rPr>
                        <a:t>Field Name</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Data Type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a:effectLst/>
                          <a:latin typeface="Times New Roman" pitchFamily="18" charset="0"/>
                          <a:cs typeface="Times New Roman" pitchFamily="18" charset="0"/>
                        </a:rPr>
                        <a:t>Constraints</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1000"/>
                        </a:spcAft>
                      </a:pPr>
                      <a:r>
                        <a:rPr lang="en-IN" sz="2000" dirty="0">
                          <a:effectLst/>
                          <a:latin typeface="Times New Roman" pitchFamily="18" charset="0"/>
                          <a:cs typeface="Times New Roman" pitchFamily="18" charset="0"/>
                        </a:rPr>
                        <a:t>Description</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0"/>
                  </a:ext>
                </a:extLst>
              </a:tr>
              <a:tr h="635093">
                <a:tc>
                  <a:txBody>
                    <a:bodyPr/>
                    <a:lstStyle/>
                    <a:p>
                      <a:pPr algn="l">
                        <a:lnSpc>
                          <a:spcPct val="115000"/>
                        </a:lnSpc>
                        <a:spcAft>
                          <a:spcPts val="0"/>
                        </a:spcAft>
                      </a:pPr>
                      <a:r>
                        <a:rPr lang="en-IN" sz="2000">
                          <a:effectLst/>
                          <a:latin typeface="Times New Roman" pitchFamily="18" charset="0"/>
                          <a:cs typeface="Times New Roman" pitchFamily="18" charset="0"/>
                        </a:rPr>
                        <a:t>1</a:t>
                      </a:r>
                      <a:endParaRPr lang="en-IN" sz="200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Admin Id</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Int </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Primary Key</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Unique ID for admin</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1"/>
                  </a:ext>
                </a:extLst>
              </a:tr>
              <a:tr h="715080">
                <a:tc>
                  <a:txBody>
                    <a:bodyPr/>
                    <a:lstStyle/>
                    <a:p>
                      <a:pPr algn="l">
                        <a:lnSpc>
                          <a:spcPct val="115000"/>
                        </a:lnSpc>
                        <a:spcAft>
                          <a:spcPts val="0"/>
                        </a:spcAft>
                      </a:pPr>
                      <a:r>
                        <a:rPr lang="en-IN" sz="2000" dirty="0">
                          <a:effectLst/>
                          <a:latin typeface="Times New Roman" pitchFamily="18" charset="0"/>
                          <a:cs typeface="Times New Roman" pitchFamily="18" charset="0"/>
                        </a:rPr>
                        <a:t>2</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Admin User Name</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Varchar(100)</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Admin username</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2"/>
                  </a:ext>
                </a:extLst>
              </a:tr>
              <a:tr h="715080">
                <a:tc>
                  <a:txBody>
                    <a:bodyPr/>
                    <a:lstStyle/>
                    <a:p>
                      <a:pPr algn="l">
                        <a:lnSpc>
                          <a:spcPct val="115000"/>
                        </a:lnSpc>
                        <a:spcAft>
                          <a:spcPts val="0"/>
                        </a:spcAft>
                      </a:pPr>
                      <a:r>
                        <a:rPr lang="en-IN" sz="2000">
                          <a:effectLst/>
                          <a:latin typeface="Times New Roman" pitchFamily="18" charset="0"/>
                          <a:cs typeface="Times New Roman" pitchFamily="18" charset="0"/>
                        </a:rPr>
                        <a:t>3</a:t>
                      </a:r>
                      <a:endParaRPr lang="en-IN" sz="200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Admin Password</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dirty="0" err="1">
                          <a:effectLst/>
                          <a:latin typeface="Times New Roman" pitchFamily="18" charset="0"/>
                          <a:cs typeface="Times New Roman" pitchFamily="18" charset="0"/>
                        </a:rPr>
                        <a:t>Varchar</a:t>
                      </a:r>
                      <a:r>
                        <a:rPr lang="en-IN" sz="2000" dirty="0">
                          <a:effectLst/>
                          <a:latin typeface="Times New Roman" pitchFamily="18" charset="0"/>
                          <a:cs typeface="Times New Roman" pitchFamily="18" charset="0"/>
                        </a:rPr>
                        <a:t>(255)</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Hashed password</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3"/>
                  </a:ext>
                </a:extLst>
              </a:tr>
            </a:tbl>
          </a:graphicData>
        </a:graphic>
      </p:graphicFrame>
      <p:sp>
        <p:nvSpPr>
          <p:cNvPr id="10" name="TextBox 9">
            <a:extLst>
              <a:ext uri="{FF2B5EF4-FFF2-40B4-BE49-F238E27FC236}">
                <a16:creationId xmlns:a16="http://schemas.microsoft.com/office/drawing/2014/main" xmlns="" id="{562DCD41-61FA-9B67-BE30-5017457E4098}"/>
              </a:ext>
            </a:extLst>
          </p:cNvPr>
          <p:cNvSpPr txBox="1"/>
          <p:nvPr/>
        </p:nvSpPr>
        <p:spPr>
          <a:xfrm>
            <a:off x="0" y="609600"/>
            <a:ext cx="4590288" cy="517065"/>
          </a:xfrm>
          <a:prstGeom prst="rect">
            <a:avLst/>
          </a:prstGeom>
          <a:noFill/>
        </p:spPr>
        <p:txBody>
          <a:bodyPr wrap="square">
            <a:spAutoFit/>
          </a:bodyPr>
          <a:lstStyle/>
          <a:p>
            <a:pPr algn="ctr">
              <a:lnSpc>
                <a:spcPct val="115000"/>
              </a:lnSpc>
              <a:spcAft>
                <a:spcPts val="0"/>
              </a:spcAft>
            </a:pPr>
            <a:r>
              <a:rPr lang="en-US" sz="2400" b="1" dirty="0">
                <a:latin typeface="Times New Roman" pitchFamily="18" charset="0"/>
                <a:cs typeface="Times New Roman" pitchFamily="18" charset="0"/>
              </a:rPr>
              <a:t>Table </a:t>
            </a:r>
            <a:r>
              <a:rPr lang="en-US" sz="2400" b="1" dirty="0" smtClean="0">
                <a:latin typeface="Times New Roman" pitchFamily="18" charset="0"/>
                <a:cs typeface="Times New Roman" pitchFamily="18" charset="0"/>
              </a:rPr>
              <a:t>Name: </a:t>
            </a:r>
            <a:r>
              <a:rPr lang="en-US" sz="2400" b="1" dirty="0" smtClean="0">
                <a:latin typeface="Times New Roman" pitchFamily="18" charset="0"/>
                <a:cs typeface="Times New Roman" pitchFamily="18" charset="0"/>
              </a:rPr>
              <a:t>Admin Login</a:t>
            </a:r>
            <a:endParaRPr lang="en-IN" sz="2400" b="1" dirty="0">
              <a:latin typeface="Times New Roman" pitchFamily="18" charset="0"/>
              <a:ea typeface="Calibri"/>
              <a:cs typeface="Times New Roman" pitchFamily="18" charset="0"/>
            </a:endParaRPr>
          </a:p>
        </p:txBody>
      </p:sp>
    </p:spTree>
    <p:extLst>
      <p:ext uri="{BB962C8B-B14F-4D97-AF65-F5344CB8AC3E}">
        <p14:creationId xmlns:p14="http://schemas.microsoft.com/office/powerpoint/2010/main" val="36418335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562DCD41-61FA-9B67-BE30-5017457E4098}"/>
              </a:ext>
            </a:extLst>
          </p:cNvPr>
          <p:cNvSpPr txBox="1"/>
          <p:nvPr/>
        </p:nvSpPr>
        <p:spPr>
          <a:xfrm>
            <a:off x="2362200" y="5961924"/>
            <a:ext cx="4590288" cy="410882"/>
          </a:xfrm>
          <a:prstGeom prst="rect">
            <a:avLst/>
          </a:prstGeom>
          <a:noFill/>
        </p:spPr>
        <p:txBody>
          <a:bodyPr wrap="square">
            <a:spAutoFit/>
          </a:bodyPr>
          <a:lstStyle/>
          <a:p>
            <a:pPr algn="ctr">
              <a:lnSpc>
                <a:spcPct val="115000"/>
              </a:lnSpc>
              <a:spcAft>
                <a:spcPts val="0"/>
              </a:spcAft>
            </a:pPr>
            <a:r>
              <a:rPr lang="en-US" dirty="0">
                <a:latin typeface="Times New Roman" pitchFamily="18" charset="0"/>
                <a:cs typeface="Times New Roman" pitchFamily="18" charset="0"/>
              </a:rPr>
              <a:t>Table No: </a:t>
            </a:r>
            <a:r>
              <a:rPr lang="en-US" dirty="0">
                <a:latin typeface="Times New Roman" pitchFamily="18" charset="0"/>
                <a:cs typeface="Times New Roman" pitchFamily="18" charset="0"/>
              </a:rPr>
              <a:t>7</a:t>
            </a:r>
            <a:r>
              <a:rPr lang="en-US" dirty="0" smtClean="0">
                <a:latin typeface="Times New Roman" pitchFamily="18" charset="0"/>
                <a:cs typeface="Times New Roman" pitchFamily="18" charset="0"/>
              </a:rPr>
              <a:t> </a:t>
            </a:r>
            <a:r>
              <a:rPr lang="en-IN" dirty="0" smtClean="0">
                <a:latin typeface="Times New Roman" pitchFamily="18" charset="0"/>
                <a:cs typeface="Times New Roman" pitchFamily="18" charset="0"/>
              </a:rPr>
              <a:t>Bike Update table</a:t>
            </a:r>
            <a:endParaRPr lang="en-IN" dirty="0">
              <a:latin typeface="Times New Roman" pitchFamily="18" charset="0"/>
              <a:ea typeface="Calibri"/>
              <a:cs typeface="Times New Roman" pitchFamily="18" charset="0"/>
            </a:endParaRPr>
          </a:p>
        </p:txBody>
      </p:sp>
      <p:graphicFrame>
        <p:nvGraphicFramePr>
          <p:cNvPr id="8" name="Content Placeholder 3"/>
          <p:cNvGraphicFramePr>
            <a:graphicFrameLocks/>
          </p:cNvGraphicFramePr>
          <p:nvPr>
            <p:extLst>
              <p:ext uri="{D42A27DB-BD31-4B8C-83A1-F6EECF244321}">
                <p14:modId xmlns:p14="http://schemas.microsoft.com/office/powerpoint/2010/main" val="389588221"/>
              </p:ext>
            </p:extLst>
          </p:nvPr>
        </p:nvGraphicFramePr>
        <p:xfrm>
          <a:off x="467543" y="1302952"/>
          <a:ext cx="8280919" cy="4646328"/>
        </p:xfrm>
        <a:graphic>
          <a:graphicData uri="http://schemas.openxmlformats.org/drawingml/2006/table">
            <a:tbl>
              <a:tblPr firstRow="1" firstCol="1" bandRow="1">
                <a:tableStyleId>{5C22544A-7EE6-4342-B048-85BDC9FD1C3A}</a:tableStyleId>
              </a:tblPr>
              <a:tblGrid>
                <a:gridCol w="936104">
                  <a:extLst>
                    <a:ext uri="{9D8B030D-6E8A-4147-A177-3AD203B41FA5}">
                      <a16:colId xmlns="" xmlns:a16="http://schemas.microsoft.com/office/drawing/2014/main" val="20000"/>
                    </a:ext>
                  </a:extLst>
                </a:gridCol>
                <a:gridCol w="1368152">
                  <a:extLst>
                    <a:ext uri="{9D8B030D-6E8A-4147-A177-3AD203B41FA5}">
                      <a16:colId xmlns="" xmlns:a16="http://schemas.microsoft.com/office/drawing/2014/main" val="20001"/>
                    </a:ext>
                  </a:extLst>
                </a:gridCol>
                <a:gridCol w="1584177">
                  <a:extLst>
                    <a:ext uri="{9D8B030D-6E8A-4147-A177-3AD203B41FA5}">
                      <a16:colId xmlns="" xmlns:a16="http://schemas.microsoft.com/office/drawing/2014/main" val="20002"/>
                    </a:ext>
                  </a:extLst>
                </a:gridCol>
                <a:gridCol w="1701849">
                  <a:extLst>
                    <a:ext uri="{9D8B030D-6E8A-4147-A177-3AD203B41FA5}">
                      <a16:colId xmlns="" xmlns:a16="http://schemas.microsoft.com/office/drawing/2014/main" val="20003"/>
                    </a:ext>
                  </a:extLst>
                </a:gridCol>
                <a:gridCol w="2690637">
                  <a:extLst>
                    <a:ext uri="{9D8B030D-6E8A-4147-A177-3AD203B41FA5}">
                      <a16:colId xmlns="" xmlns:a16="http://schemas.microsoft.com/office/drawing/2014/main" val="20004"/>
                    </a:ext>
                  </a:extLst>
                </a:gridCol>
              </a:tblGrid>
              <a:tr h="678002">
                <a:tc>
                  <a:txBody>
                    <a:bodyPr/>
                    <a:lstStyle/>
                    <a:p>
                      <a:pPr algn="ctr">
                        <a:lnSpc>
                          <a:spcPct val="115000"/>
                        </a:lnSpc>
                        <a:spcAft>
                          <a:spcPts val="0"/>
                        </a:spcAft>
                      </a:pPr>
                      <a:r>
                        <a:rPr lang="en-IN" sz="2000" dirty="0">
                          <a:effectLst/>
                          <a:latin typeface="Times New Roman" pitchFamily="18" charset="0"/>
                          <a:cs typeface="Times New Roman" pitchFamily="18" charset="0"/>
                        </a:rPr>
                        <a:t>Serial no:</a:t>
                      </a:r>
                      <a:endParaRPr lang="en-IN" sz="2000" dirty="0">
                        <a:effectLst/>
                        <a:latin typeface="Times New Roman" pitchFamily="18" charset="0"/>
                        <a:ea typeface="Calibri"/>
                        <a:cs typeface="Times New Roman" pitchFamily="18" charset="0"/>
                      </a:endParaRPr>
                    </a:p>
                  </a:txBody>
                  <a:tcPr marL="82487" marR="82487" marT="0" marB="0"/>
                </a:tc>
                <a:tc>
                  <a:txBody>
                    <a:bodyPr/>
                    <a:lstStyle/>
                    <a:p>
                      <a:pPr algn="ctr">
                        <a:lnSpc>
                          <a:spcPct val="115000"/>
                        </a:lnSpc>
                        <a:spcAft>
                          <a:spcPts val="0"/>
                        </a:spcAft>
                      </a:pPr>
                      <a:r>
                        <a:rPr lang="en-IN" sz="2000">
                          <a:effectLst/>
                          <a:latin typeface="Times New Roman" pitchFamily="18" charset="0"/>
                          <a:cs typeface="Times New Roman" pitchFamily="18" charset="0"/>
                        </a:rPr>
                        <a:t>Field Name</a:t>
                      </a:r>
                      <a:endParaRPr lang="en-IN" sz="2000">
                        <a:effectLst/>
                        <a:latin typeface="Times New Roman" pitchFamily="18" charset="0"/>
                        <a:ea typeface="Calibri"/>
                        <a:cs typeface="Times New Roman" pitchFamily="18" charset="0"/>
                      </a:endParaRPr>
                    </a:p>
                  </a:txBody>
                  <a:tcPr marL="82487" marR="82487" marT="0" marB="0"/>
                </a:tc>
                <a:tc>
                  <a:txBody>
                    <a:bodyPr/>
                    <a:lstStyle/>
                    <a:p>
                      <a:pPr algn="ctr">
                        <a:lnSpc>
                          <a:spcPct val="115000"/>
                        </a:lnSpc>
                        <a:spcAft>
                          <a:spcPts val="0"/>
                        </a:spcAft>
                      </a:pPr>
                      <a:r>
                        <a:rPr lang="en-IN" sz="2000" dirty="0">
                          <a:effectLst/>
                          <a:latin typeface="Times New Roman" pitchFamily="18" charset="0"/>
                          <a:cs typeface="Times New Roman" pitchFamily="18" charset="0"/>
                        </a:rPr>
                        <a:t>Data Type</a:t>
                      </a:r>
                      <a:endParaRPr lang="en-IN" sz="2000" dirty="0">
                        <a:effectLst/>
                        <a:latin typeface="Times New Roman" pitchFamily="18" charset="0"/>
                        <a:ea typeface="Calibri"/>
                        <a:cs typeface="Times New Roman" pitchFamily="18" charset="0"/>
                      </a:endParaRPr>
                    </a:p>
                  </a:txBody>
                  <a:tcPr marL="82487" marR="82487" marT="0" marB="0"/>
                </a:tc>
                <a:tc>
                  <a:txBody>
                    <a:bodyPr/>
                    <a:lstStyle/>
                    <a:p>
                      <a:pPr algn="ctr">
                        <a:lnSpc>
                          <a:spcPct val="115000"/>
                        </a:lnSpc>
                        <a:spcAft>
                          <a:spcPts val="0"/>
                        </a:spcAft>
                      </a:pPr>
                      <a:r>
                        <a:rPr lang="en-IN" sz="2000">
                          <a:effectLst/>
                          <a:latin typeface="Times New Roman" pitchFamily="18" charset="0"/>
                          <a:cs typeface="Times New Roman" pitchFamily="18" charset="0"/>
                        </a:rPr>
                        <a:t>Constraints</a:t>
                      </a:r>
                      <a:endParaRPr lang="en-IN" sz="2000">
                        <a:effectLst/>
                        <a:latin typeface="Times New Roman" pitchFamily="18" charset="0"/>
                        <a:ea typeface="Calibri"/>
                        <a:cs typeface="Times New Roman" pitchFamily="18" charset="0"/>
                      </a:endParaRPr>
                    </a:p>
                  </a:txBody>
                  <a:tcPr marL="82487" marR="82487" marT="0" marB="0"/>
                </a:tc>
                <a:tc>
                  <a:txBody>
                    <a:bodyPr/>
                    <a:lstStyle/>
                    <a:p>
                      <a:pPr algn="ctr">
                        <a:lnSpc>
                          <a:spcPct val="115000"/>
                        </a:lnSpc>
                        <a:spcAft>
                          <a:spcPts val="0"/>
                        </a:spcAft>
                      </a:pPr>
                      <a:r>
                        <a:rPr lang="en-IN" sz="2000" dirty="0">
                          <a:effectLst/>
                          <a:latin typeface="Times New Roman" pitchFamily="18" charset="0"/>
                          <a:cs typeface="Times New Roman" pitchFamily="18" charset="0"/>
                        </a:rPr>
                        <a:t>Description</a:t>
                      </a:r>
                      <a:endParaRPr lang="en-IN" sz="2000" dirty="0">
                        <a:effectLst/>
                        <a:latin typeface="Times New Roman" pitchFamily="18" charset="0"/>
                        <a:ea typeface="Calibri"/>
                        <a:cs typeface="Times New Roman" pitchFamily="18" charset="0"/>
                      </a:endParaRPr>
                    </a:p>
                  </a:txBody>
                  <a:tcPr marL="82487" marR="82487" marT="0" marB="0"/>
                </a:tc>
                <a:extLst>
                  <a:ext uri="{0D108BD9-81ED-4DB2-BD59-A6C34878D82A}">
                    <a16:rowId xmlns="" xmlns:a16="http://schemas.microsoft.com/office/drawing/2014/main" val="10000"/>
                  </a:ext>
                </a:extLst>
              </a:tr>
              <a:tr h="339001">
                <a:tc>
                  <a:txBody>
                    <a:bodyPr/>
                    <a:lstStyle/>
                    <a:p>
                      <a:pPr algn="l">
                        <a:lnSpc>
                          <a:spcPct val="115000"/>
                        </a:lnSpc>
                        <a:spcAft>
                          <a:spcPts val="0"/>
                        </a:spcAft>
                      </a:pPr>
                      <a:r>
                        <a:rPr lang="en-IN" sz="2000">
                          <a:effectLst/>
                          <a:latin typeface="Times New Roman" pitchFamily="18" charset="0"/>
                          <a:cs typeface="Times New Roman" pitchFamily="18" charset="0"/>
                        </a:rPr>
                        <a:t>1</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dirty="0" err="1">
                          <a:effectLst/>
                          <a:latin typeface="Times New Roman" pitchFamily="18" charset="0"/>
                          <a:cs typeface="Times New Roman" pitchFamily="18" charset="0"/>
                        </a:rPr>
                        <a:t>Bike_id</a:t>
                      </a:r>
                      <a:endParaRPr lang="en-IN" sz="2000" dirty="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Int </a:t>
                      </a:r>
                      <a:endParaRPr lang="en-IN" sz="2000" dirty="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a:effectLst/>
                          <a:latin typeface="Times New Roman" pitchFamily="18" charset="0"/>
                          <a:cs typeface="Times New Roman" pitchFamily="18" charset="0"/>
                        </a:rPr>
                        <a:t>Primary</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a:effectLst/>
                          <a:latin typeface="Times New Roman" pitchFamily="18" charset="0"/>
                          <a:cs typeface="Times New Roman" pitchFamily="18" charset="0"/>
                        </a:rPr>
                        <a:t>Unique bike ID</a:t>
                      </a:r>
                      <a:endParaRPr lang="en-IN" sz="2000">
                        <a:effectLst/>
                        <a:latin typeface="Times New Roman" pitchFamily="18" charset="0"/>
                        <a:ea typeface="Calibri"/>
                        <a:cs typeface="Times New Roman" pitchFamily="18" charset="0"/>
                      </a:endParaRPr>
                    </a:p>
                  </a:txBody>
                  <a:tcPr marL="82487" marR="82487" marT="0" marB="0" anchor="ctr"/>
                </a:tc>
                <a:extLst>
                  <a:ext uri="{0D108BD9-81ED-4DB2-BD59-A6C34878D82A}">
                    <a16:rowId xmlns="" xmlns:a16="http://schemas.microsoft.com/office/drawing/2014/main" val="10001"/>
                  </a:ext>
                </a:extLst>
              </a:tr>
              <a:tr h="532617">
                <a:tc>
                  <a:txBody>
                    <a:bodyPr/>
                    <a:lstStyle/>
                    <a:p>
                      <a:pPr algn="l">
                        <a:lnSpc>
                          <a:spcPct val="115000"/>
                        </a:lnSpc>
                        <a:spcAft>
                          <a:spcPts val="0"/>
                        </a:spcAft>
                      </a:pPr>
                      <a:r>
                        <a:rPr lang="en-IN" sz="2000">
                          <a:effectLst/>
                          <a:latin typeface="Times New Roman" pitchFamily="18" charset="0"/>
                          <a:cs typeface="Times New Roman" pitchFamily="18" charset="0"/>
                        </a:rPr>
                        <a:t>2</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dirty="0" smtClean="0">
                          <a:effectLst/>
                          <a:latin typeface="Times New Roman" pitchFamily="18" charset="0"/>
                          <a:cs typeface="Times New Roman" pitchFamily="18" charset="0"/>
                        </a:rPr>
                        <a:t>Bike </a:t>
                      </a:r>
                      <a:r>
                        <a:rPr lang="en-IN" sz="2000" dirty="0">
                          <a:effectLst/>
                          <a:latin typeface="Times New Roman" pitchFamily="18" charset="0"/>
                          <a:cs typeface="Times New Roman" pitchFamily="18" charset="0"/>
                        </a:rPr>
                        <a:t>Title</a:t>
                      </a:r>
                      <a:endParaRPr lang="en-IN" sz="2000" dirty="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Varchar (150)</a:t>
                      </a:r>
                      <a:endParaRPr lang="en-IN" sz="2000" dirty="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a:effectLst/>
                          <a:latin typeface="Times New Roman" pitchFamily="18" charset="0"/>
                          <a:cs typeface="Times New Roman" pitchFamily="18" charset="0"/>
                        </a:rPr>
                        <a:t>Bike model name</a:t>
                      </a:r>
                      <a:endParaRPr lang="en-IN" sz="2000">
                        <a:effectLst/>
                        <a:latin typeface="Times New Roman" pitchFamily="18" charset="0"/>
                        <a:ea typeface="Calibri"/>
                        <a:cs typeface="Times New Roman" pitchFamily="18" charset="0"/>
                      </a:endParaRPr>
                    </a:p>
                  </a:txBody>
                  <a:tcPr marL="82487" marR="82487" marT="0" marB="0" anchor="ctr"/>
                </a:tc>
                <a:extLst>
                  <a:ext uri="{0D108BD9-81ED-4DB2-BD59-A6C34878D82A}">
                    <a16:rowId xmlns="" xmlns:a16="http://schemas.microsoft.com/office/drawing/2014/main" val="10002"/>
                  </a:ext>
                </a:extLst>
              </a:tr>
              <a:tr h="504056">
                <a:tc>
                  <a:txBody>
                    <a:bodyPr/>
                    <a:lstStyle/>
                    <a:p>
                      <a:pPr algn="l">
                        <a:lnSpc>
                          <a:spcPct val="115000"/>
                        </a:lnSpc>
                        <a:spcAft>
                          <a:spcPts val="0"/>
                        </a:spcAft>
                      </a:pPr>
                      <a:r>
                        <a:rPr lang="en-IN" sz="2000">
                          <a:effectLst/>
                          <a:latin typeface="Times New Roman" pitchFamily="18" charset="0"/>
                          <a:cs typeface="Times New Roman" pitchFamily="18" charset="0"/>
                        </a:rPr>
                        <a:t>3</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dirty="0" smtClean="0">
                          <a:effectLst/>
                          <a:latin typeface="Times New Roman" pitchFamily="18" charset="0"/>
                          <a:cs typeface="Times New Roman" pitchFamily="18" charset="0"/>
                        </a:rPr>
                        <a:t>Bike </a:t>
                      </a:r>
                      <a:r>
                        <a:rPr lang="en-IN" sz="2000" dirty="0">
                          <a:effectLst/>
                          <a:latin typeface="Times New Roman" pitchFamily="18" charset="0"/>
                          <a:cs typeface="Times New Roman" pitchFamily="18" charset="0"/>
                        </a:rPr>
                        <a:t>Brand</a:t>
                      </a:r>
                      <a:endParaRPr lang="en-IN" sz="2000" dirty="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US" sz="2000" dirty="0" err="1" smtClean="0">
                          <a:effectLst/>
                          <a:latin typeface="Times New Roman" pitchFamily="18" charset="0"/>
                          <a:ea typeface="+mn-ea"/>
                          <a:cs typeface="Times New Roman" pitchFamily="18" charset="0"/>
                        </a:rPr>
                        <a:t>Varchar</a:t>
                      </a:r>
                      <a:r>
                        <a:rPr lang="en-US" sz="2000" dirty="0" smtClean="0">
                          <a:effectLst/>
                          <a:latin typeface="Times New Roman" pitchFamily="18" charset="0"/>
                          <a:ea typeface="+mn-ea"/>
                          <a:cs typeface="Times New Roman" pitchFamily="18" charset="0"/>
                        </a:rPr>
                        <a:t>(150)</a:t>
                      </a:r>
                      <a:endParaRPr lang="en-IN" sz="2000" dirty="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a:effectLst/>
                          <a:latin typeface="Times New Roman" pitchFamily="18" charset="0"/>
                          <a:cs typeface="Times New Roman" pitchFamily="18" charset="0"/>
                        </a:rPr>
                        <a:t>Associated brand</a:t>
                      </a:r>
                      <a:endParaRPr lang="en-IN" sz="2000">
                        <a:effectLst/>
                        <a:latin typeface="Times New Roman" pitchFamily="18" charset="0"/>
                        <a:ea typeface="Calibri"/>
                        <a:cs typeface="Times New Roman" pitchFamily="18" charset="0"/>
                      </a:endParaRPr>
                    </a:p>
                  </a:txBody>
                  <a:tcPr marL="82487" marR="82487" marT="0" marB="0" anchor="ctr"/>
                </a:tc>
                <a:extLst>
                  <a:ext uri="{0D108BD9-81ED-4DB2-BD59-A6C34878D82A}">
                    <a16:rowId xmlns="" xmlns:a16="http://schemas.microsoft.com/office/drawing/2014/main" val="10003"/>
                  </a:ext>
                </a:extLst>
              </a:tr>
              <a:tr h="678002">
                <a:tc>
                  <a:txBody>
                    <a:bodyPr/>
                    <a:lstStyle/>
                    <a:p>
                      <a:pPr algn="l">
                        <a:lnSpc>
                          <a:spcPct val="115000"/>
                        </a:lnSpc>
                        <a:spcAft>
                          <a:spcPts val="0"/>
                        </a:spcAft>
                      </a:pPr>
                      <a:r>
                        <a:rPr lang="en-IN" sz="2000">
                          <a:effectLst/>
                          <a:latin typeface="Times New Roman" pitchFamily="18" charset="0"/>
                          <a:cs typeface="Times New Roman" pitchFamily="18" charset="0"/>
                        </a:rPr>
                        <a:t>4</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Price Per Day</a:t>
                      </a:r>
                      <a:endParaRPr lang="en-IN" sz="2000" dirty="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Decimal </a:t>
                      </a:r>
                      <a:endParaRPr lang="en-IN" sz="2000" dirty="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Rental price per day (₹ INR)</a:t>
                      </a:r>
                      <a:endParaRPr lang="en-IN" sz="2000" dirty="0">
                        <a:effectLst/>
                        <a:latin typeface="Times New Roman" pitchFamily="18" charset="0"/>
                        <a:ea typeface="Calibri"/>
                        <a:cs typeface="Times New Roman" pitchFamily="18" charset="0"/>
                      </a:endParaRPr>
                    </a:p>
                  </a:txBody>
                  <a:tcPr marL="82487" marR="82487" marT="0" marB="0" anchor="ctr"/>
                </a:tc>
                <a:extLst>
                  <a:ext uri="{0D108BD9-81ED-4DB2-BD59-A6C34878D82A}">
                    <a16:rowId xmlns="" xmlns:a16="http://schemas.microsoft.com/office/drawing/2014/main" val="10004"/>
                  </a:ext>
                </a:extLst>
              </a:tr>
              <a:tr h="526181">
                <a:tc>
                  <a:txBody>
                    <a:bodyPr/>
                    <a:lstStyle/>
                    <a:p>
                      <a:pPr algn="l">
                        <a:lnSpc>
                          <a:spcPct val="115000"/>
                        </a:lnSpc>
                        <a:spcAft>
                          <a:spcPts val="0"/>
                        </a:spcAft>
                      </a:pPr>
                      <a:r>
                        <a:rPr lang="en-IN" sz="2000">
                          <a:effectLst/>
                          <a:latin typeface="Times New Roman" pitchFamily="18" charset="0"/>
                          <a:cs typeface="Times New Roman" pitchFamily="18" charset="0"/>
                        </a:rPr>
                        <a:t>5</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a:effectLst/>
                          <a:latin typeface="Times New Roman" pitchFamily="18" charset="0"/>
                          <a:cs typeface="Times New Roman" pitchFamily="18" charset="0"/>
                        </a:rPr>
                        <a:t>Fuel Type</a:t>
                      </a:r>
                      <a:endParaRPr lang="en-IN" sz="200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Varchar (50)</a:t>
                      </a:r>
                      <a:endParaRPr lang="en-IN" sz="2000" dirty="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Petrol/Diesel/CNG</a:t>
                      </a:r>
                      <a:endParaRPr lang="en-IN" sz="2000" dirty="0">
                        <a:effectLst/>
                        <a:latin typeface="Times New Roman" pitchFamily="18" charset="0"/>
                        <a:ea typeface="Calibri"/>
                        <a:cs typeface="Times New Roman" pitchFamily="18" charset="0"/>
                      </a:endParaRPr>
                    </a:p>
                  </a:txBody>
                  <a:tcPr marL="82487" marR="82487" marT="0" marB="0" anchor="ctr"/>
                </a:tc>
                <a:extLst>
                  <a:ext uri="{0D108BD9-81ED-4DB2-BD59-A6C34878D82A}">
                    <a16:rowId xmlns="" xmlns:a16="http://schemas.microsoft.com/office/drawing/2014/main" val="10005"/>
                  </a:ext>
                </a:extLst>
              </a:tr>
              <a:tr h="526181">
                <a:tc>
                  <a:txBody>
                    <a:bodyPr/>
                    <a:lstStyle/>
                    <a:p>
                      <a:pPr algn="l">
                        <a:lnSpc>
                          <a:spcPct val="115000"/>
                        </a:lnSpc>
                        <a:spcAft>
                          <a:spcPts val="0"/>
                        </a:spcAft>
                      </a:pPr>
                      <a:r>
                        <a:rPr lang="en-IN" sz="2000">
                          <a:effectLst/>
                          <a:latin typeface="Times New Roman" pitchFamily="18" charset="0"/>
                          <a:cs typeface="Times New Roman" pitchFamily="18" charset="0"/>
                        </a:rPr>
                        <a:t>6</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a:effectLst/>
                          <a:latin typeface="Times New Roman" pitchFamily="18" charset="0"/>
                          <a:cs typeface="Times New Roman" pitchFamily="18" charset="0"/>
                        </a:rPr>
                        <a:t>Model Year</a:t>
                      </a:r>
                      <a:endParaRPr lang="en-IN" sz="200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Year</a:t>
                      </a:r>
                      <a:endParaRPr lang="en-IN" sz="2000" dirty="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Manufacturing year</a:t>
                      </a:r>
                      <a:endParaRPr lang="en-IN" sz="2000" dirty="0">
                        <a:effectLst/>
                        <a:latin typeface="Times New Roman" pitchFamily="18" charset="0"/>
                        <a:ea typeface="Calibri"/>
                        <a:cs typeface="Times New Roman" pitchFamily="18" charset="0"/>
                      </a:endParaRPr>
                    </a:p>
                  </a:txBody>
                  <a:tcPr marL="82487" marR="82487" marT="0" marB="0" anchor="ctr"/>
                </a:tc>
                <a:extLst>
                  <a:ext uri="{0D108BD9-81ED-4DB2-BD59-A6C34878D82A}">
                    <a16:rowId xmlns="" xmlns:a16="http://schemas.microsoft.com/office/drawing/2014/main" val="10006"/>
                  </a:ext>
                </a:extLst>
              </a:tr>
              <a:tr h="339001">
                <a:tc>
                  <a:txBody>
                    <a:bodyPr/>
                    <a:lstStyle/>
                    <a:p>
                      <a:pPr algn="l">
                        <a:lnSpc>
                          <a:spcPct val="115000"/>
                        </a:lnSpc>
                        <a:spcAft>
                          <a:spcPts val="0"/>
                        </a:spcAft>
                      </a:pPr>
                      <a:r>
                        <a:rPr lang="en-US" sz="2000" dirty="0">
                          <a:effectLst/>
                          <a:latin typeface="Times New Roman" pitchFamily="18" charset="0"/>
                          <a:ea typeface="+mn-ea"/>
                          <a:cs typeface="Times New Roman" pitchFamily="18" charset="0"/>
                        </a:rPr>
                        <a:t>7</a:t>
                      </a:r>
                      <a:endParaRPr lang="en-IN" sz="2000" dirty="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a:effectLst/>
                          <a:latin typeface="Times New Roman" pitchFamily="18" charset="0"/>
                          <a:cs typeface="Times New Roman" pitchFamily="18" charset="0"/>
                        </a:rPr>
                        <a:t>Vimage1</a:t>
                      </a:r>
                      <a:endParaRPr lang="en-IN" sz="200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a:effectLst/>
                          <a:latin typeface="Times New Roman" pitchFamily="18" charset="0"/>
                          <a:cs typeface="Times New Roman" pitchFamily="18" charset="0"/>
                        </a:rPr>
                        <a:t>Varchar(225)</a:t>
                      </a:r>
                      <a:endParaRPr lang="en-IN" sz="200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Image file name</a:t>
                      </a:r>
                      <a:endParaRPr lang="en-IN" sz="2000" dirty="0">
                        <a:effectLst/>
                        <a:latin typeface="Times New Roman" pitchFamily="18" charset="0"/>
                        <a:ea typeface="Calibri"/>
                        <a:cs typeface="Times New Roman" pitchFamily="18" charset="0"/>
                      </a:endParaRPr>
                    </a:p>
                  </a:txBody>
                  <a:tcPr marL="82487" marR="82487" marT="0" marB="0" anchor="ctr"/>
                </a:tc>
                <a:extLst>
                  <a:ext uri="{0D108BD9-81ED-4DB2-BD59-A6C34878D82A}">
                    <a16:rowId xmlns="" xmlns:a16="http://schemas.microsoft.com/office/drawing/2014/main" val="10007"/>
                  </a:ext>
                </a:extLst>
              </a:tr>
              <a:tr h="454173">
                <a:tc>
                  <a:txBody>
                    <a:bodyPr/>
                    <a:lstStyle/>
                    <a:p>
                      <a:pPr algn="l">
                        <a:lnSpc>
                          <a:spcPct val="115000"/>
                        </a:lnSpc>
                        <a:spcAft>
                          <a:spcPts val="0"/>
                        </a:spcAft>
                      </a:pPr>
                      <a:r>
                        <a:rPr lang="en-US" sz="2000" dirty="0">
                          <a:effectLst/>
                          <a:latin typeface="Times New Roman" pitchFamily="18" charset="0"/>
                          <a:ea typeface="+mn-ea"/>
                          <a:cs typeface="Times New Roman" pitchFamily="18" charset="0"/>
                        </a:rPr>
                        <a:t>8</a:t>
                      </a:r>
                      <a:endParaRPr lang="en-IN" sz="2000" dirty="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a:effectLst/>
                          <a:latin typeface="Times New Roman" pitchFamily="18" charset="0"/>
                          <a:cs typeface="Times New Roman" pitchFamily="18" charset="0"/>
                        </a:rPr>
                        <a:t>Description</a:t>
                      </a:r>
                      <a:endParaRPr lang="en-IN" sz="200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a:effectLst/>
                          <a:latin typeface="Times New Roman" pitchFamily="18" charset="0"/>
                          <a:cs typeface="Times New Roman" pitchFamily="18" charset="0"/>
                        </a:rPr>
                        <a:t>Text</a:t>
                      </a:r>
                      <a:endParaRPr lang="en-IN" sz="2000">
                        <a:effectLst/>
                        <a:latin typeface="Times New Roman" pitchFamily="18" charset="0"/>
                        <a:ea typeface="Calibri"/>
                        <a:cs typeface="Times New Roman" pitchFamily="18" charset="0"/>
                      </a:endParaRPr>
                    </a:p>
                  </a:txBody>
                  <a:tcPr marL="82487" marR="82487" marT="0" marB="0" anchor="ctr"/>
                </a:tc>
                <a:tc>
                  <a:txBody>
                    <a:bodyPr/>
                    <a:lstStyle/>
                    <a:p>
                      <a:pPr algn="l">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82487" marR="82487" marT="0" marB="0"/>
                </a:tc>
                <a:tc>
                  <a:txBody>
                    <a:bodyPr/>
                    <a:lstStyle/>
                    <a:p>
                      <a:pPr algn="l">
                        <a:lnSpc>
                          <a:spcPct val="115000"/>
                        </a:lnSpc>
                        <a:spcAft>
                          <a:spcPts val="0"/>
                        </a:spcAft>
                      </a:pPr>
                      <a:r>
                        <a:rPr lang="en-IN" sz="2000" dirty="0">
                          <a:effectLst/>
                          <a:latin typeface="Times New Roman" pitchFamily="18" charset="0"/>
                          <a:cs typeface="Times New Roman" pitchFamily="18" charset="0"/>
                        </a:rPr>
                        <a:t>Bike details</a:t>
                      </a:r>
                      <a:endParaRPr lang="en-IN" sz="2000" dirty="0">
                        <a:effectLst/>
                        <a:latin typeface="Times New Roman" pitchFamily="18" charset="0"/>
                        <a:ea typeface="Calibri"/>
                        <a:cs typeface="Times New Roman" pitchFamily="18" charset="0"/>
                      </a:endParaRPr>
                    </a:p>
                  </a:txBody>
                  <a:tcPr marL="82487" marR="82487" marT="0" marB="0" anchor="ctr"/>
                </a:tc>
                <a:extLst>
                  <a:ext uri="{0D108BD9-81ED-4DB2-BD59-A6C34878D82A}">
                    <a16:rowId xmlns="" xmlns:a16="http://schemas.microsoft.com/office/drawing/2014/main" val="10008"/>
                  </a:ext>
                </a:extLst>
              </a:tr>
            </a:tbl>
          </a:graphicData>
        </a:graphic>
      </p:graphicFrame>
      <p:sp>
        <p:nvSpPr>
          <p:cNvPr id="10" name="TextBox 9">
            <a:extLst>
              <a:ext uri="{FF2B5EF4-FFF2-40B4-BE49-F238E27FC236}">
                <a16:creationId xmlns:a16="http://schemas.microsoft.com/office/drawing/2014/main" xmlns="" id="{562DCD41-61FA-9B67-BE30-5017457E4098}"/>
              </a:ext>
            </a:extLst>
          </p:cNvPr>
          <p:cNvSpPr txBox="1"/>
          <p:nvPr/>
        </p:nvSpPr>
        <p:spPr>
          <a:xfrm>
            <a:off x="396301" y="533399"/>
            <a:ext cx="4590288" cy="517065"/>
          </a:xfrm>
          <a:prstGeom prst="rect">
            <a:avLst/>
          </a:prstGeom>
          <a:noFill/>
        </p:spPr>
        <p:txBody>
          <a:bodyPr wrap="square">
            <a:spAutoFit/>
          </a:bodyPr>
          <a:lstStyle/>
          <a:p>
            <a:pPr algn="ctr">
              <a:lnSpc>
                <a:spcPct val="115000"/>
              </a:lnSpc>
              <a:spcAft>
                <a:spcPts val="0"/>
              </a:spcAft>
            </a:pPr>
            <a:r>
              <a:rPr lang="en-US" sz="2400" b="1" dirty="0">
                <a:latin typeface="Times New Roman" pitchFamily="18" charset="0"/>
                <a:cs typeface="Times New Roman" pitchFamily="18" charset="0"/>
              </a:rPr>
              <a:t>Table </a:t>
            </a:r>
            <a:r>
              <a:rPr lang="en-US" sz="2400" b="1" dirty="0" smtClean="0">
                <a:latin typeface="Times New Roman" pitchFamily="18" charset="0"/>
                <a:cs typeface="Times New Roman" pitchFamily="18" charset="0"/>
              </a:rPr>
              <a:t>Name</a:t>
            </a:r>
            <a:r>
              <a:rPr lang="en-US" sz="2400" b="1" dirty="0" smtClean="0">
                <a:latin typeface="Times New Roman" pitchFamily="18" charset="0"/>
                <a:cs typeface="Times New Roman" pitchFamily="18" charset="0"/>
              </a:rPr>
              <a:t>:</a:t>
            </a:r>
            <a:r>
              <a:rPr lang="en-IN" sz="2400" b="1" dirty="0" smtClean="0">
                <a:latin typeface="Times New Roman" pitchFamily="18" charset="0"/>
                <a:cs typeface="Times New Roman" pitchFamily="18" charset="0"/>
              </a:rPr>
              <a:t>Bike Update table</a:t>
            </a:r>
            <a:endParaRPr lang="en-IN" sz="2400" b="1" dirty="0">
              <a:latin typeface="Times New Roman" pitchFamily="18" charset="0"/>
              <a:ea typeface="Calibri"/>
              <a:cs typeface="Times New Roman" pitchFamily="18" charset="0"/>
            </a:endParaRPr>
          </a:p>
        </p:txBody>
      </p:sp>
    </p:spTree>
    <p:extLst>
      <p:ext uri="{BB962C8B-B14F-4D97-AF65-F5344CB8AC3E}">
        <p14:creationId xmlns:p14="http://schemas.microsoft.com/office/powerpoint/2010/main" val="21440463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562DCD41-61FA-9B67-BE30-5017457E4098}"/>
              </a:ext>
            </a:extLst>
          </p:cNvPr>
          <p:cNvSpPr txBox="1"/>
          <p:nvPr/>
        </p:nvSpPr>
        <p:spPr>
          <a:xfrm>
            <a:off x="2362200" y="5961924"/>
            <a:ext cx="4590288" cy="410882"/>
          </a:xfrm>
          <a:prstGeom prst="rect">
            <a:avLst/>
          </a:prstGeom>
          <a:noFill/>
        </p:spPr>
        <p:txBody>
          <a:bodyPr wrap="square">
            <a:spAutoFit/>
          </a:bodyPr>
          <a:lstStyle/>
          <a:p>
            <a:pPr algn="ctr">
              <a:lnSpc>
                <a:spcPct val="115000"/>
              </a:lnSpc>
              <a:spcAft>
                <a:spcPts val="0"/>
              </a:spcAft>
            </a:pPr>
            <a:r>
              <a:rPr lang="en-US" dirty="0">
                <a:latin typeface="Times New Roman" pitchFamily="18" charset="0"/>
                <a:cs typeface="Times New Roman" pitchFamily="18" charset="0"/>
              </a:rPr>
              <a:t>Table No: </a:t>
            </a:r>
            <a:r>
              <a:rPr lang="en-US" dirty="0">
                <a:latin typeface="Times New Roman" pitchFamily="18" charset="0"/>
                <a:cs typeface="Times New Roman" pitchFamily="18" charset="0"/>
              </a:rPr>
              <a:t>8</a:t>
            </a:r>
            <a:r>
              <a:rPr lang="en-US" dirty="0" smtClean="0">
                <a:latin typeface="Times New Roman" pitchFamily="18" charset="0"/>
                <a:cs typeface="Times New Roman" pitchFamily="18" charset="0"/>
              </a:rPr>
              <a:t> </a:t>
            </a:r>
            <a:r>
              <a:rPr lang="en-IN" dirty="0">
                <a:latin typeface="Times New Roman" pitchFamily="18" charset="0"/>
                <a:cs typeface="Times New Roman" pitchFamily="18" charset="0"/>
              </a:rPr>
              <a:t>U</a:t>
            </a:r>
            <a:r>
              <a:rPr lang="en-IN" dirty="0" smtClean="0">
                <a:latin typeface="Times New Roman" pitchFamily="18" charset="0"/>
                <a:cs typeface="Times New Roman" pitchFamily="18" charset="0"/>
              </a:rPr>
              <a:t>ser Details</a:t>
            </a:r>
            <a:endParaRPr lang="en-IN" dirty="0">
              <a:latin typeface="Times New Roman" pitchFamily="18" charset="0"/>
              <a:ea typeface="Calibri"/>
              <a:cs typeface="Times New Roman" pitchFamily="18" charset="0"/>
            </a:endParaRPr>
          </a:p>
        </p:txBody>
      </p:sp>
      <p:graphicFrame>
        <p:nvGraphicFramePr>
          <p:cNvPr id="8" name="Content Placeholder 3"/>
          <p:cNvGraphicFramePr>
            <a:graphicFrameLocks/>
          </p:cNvGraphicFramePr>
          <p:nvPr>
            <p:extLst>
              <p:ext uri="{D42A27DB-BD31-4B8C-83A1-F6EECF244321}">
                <p14:modId xmlns:p14="http://schemas.microsoft.com/office/powerpoint/2010/main" val="3532019902"/>
              </p:ext>
            </p:extLst>
          </p:nvPr>
        </p:nvGraphicFramePr>
        <p:xfrm>
          <a:off x="596900" y="1447800"/>
          <a:ext cx="7992888" cy="4136167"/>
        </p:xfrm>
        <a:graphic>
          <a:graphicData uri="http://schemas.openxmlformats.org/drawingml/2006/table">
            <a:tbl>
              <a:tblPr firstRow="1" firstCol="1" bandRow="1">
                <a:tableStyleId>{5C22544A-7EE6-4342-B048-85BDC9FD1C3A}</a:tableStyleId>
              </a:tblPr>
              <a:tblGrid>
                <a:gridCol w="1191986">
                  <a:extLst>
                    <a:ext uri="{9D8B030D-6E8A-4147-A177-3AD203B41FA5}">
                      <a16:colId xmlns="" xmlns:a16="http://schemas.microsoft.com/office/drawing/2014/main" val="20000"/>
                    </a:ext>
                  </a:extLst>
                </a:gridCol>
                <a:gridCol w="1371600">
                  <a:extLst>
                    <a:ext uri="{9D8B030D-6E8A-4147-A177-3AD203B41FA5}">
                      <a16:colId xmlns="" xmlns:a16="http://schemas.microsoft.com/office/drawing/2014/main" val="20001"/>
                    </a:ext>
                  </a:extLst>
                </a:gridCol>
                <a:gridCol w="1600200">
                  <a:extLst>
                    <a:ext uri="{9D8B030D-6E8A-4147-A177-3AD203B41FA5}">
                      <a16:colId xmlns="" xmlns:a16="http://schemas.microsoft.com/office/drawing/2014/main" val="20002"/>
                    </a:ext>
                  </a:extLst>
                </a:gridCol>
                <a:gridCol w="1676400">
                  <a:extLst>
                    <a:ext uri="{9D8B030D-6E8A-4147-A177-3AD203B41FA5}">
                      <a16:colId xmlns="" xmlns:a16="http://schemas.microsoft.com/office/drawing/2014/main" val="20003"/>
                    </a:ext>
                  </a:extLst>
                </a:gridCol>
                <a:gridCol w="2152702">
                  <a:extLst>
                    <a:ext uri="{9D8B030D-6E8A-4147-A177-3AD203B41FA5}">
                      <a16:colId xmlns="" xmlns:a16="http://schemas.microsoft.com/office/drawing/2014/main" val="20004"/>
                    </a:ext>
                  </a:extLst>
                </a:gridCol>
              </a:tblGrid>
              <a:tr h="694451">
                <a:tc>
                  <a:txBody>
                    <a:bodyPr/>
                    <a:lstStyle/>
                    <a:p>
                      <a:pPr algn="ctr">
                        <a:lnSpc>
                          <a:spcPct val="115000"/>
                        </a:lnSpc>
                        <a:spcAft>
                          <a:spcPts val="0"/>
                        </a:spcAft>
                      </a:pPr>
                      <a:r>
                        <a:rPr lang="en-IN" sz="2000" dirty="0">
                          <a:effectLst/>
                          <a:latin typeface="Times New Roman" pitchFamily="18" charset="0"/>
                          <a:cs typeface="Times New Roman" pitchFamily="18" charset="0"/>
                        </a:rPr>
                        <a:t>Serial no:</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dirty="0">
                          <a:effectLst/>
                          <a:latin typeface="Times New Roman" pitchFamily="18" charset="0"/>
                          <a:cs typeface="Times New Roman" pitchFamily="18" charset="0"/>
                        </a:rPr>
                        <a:t>Field Name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dirty="0">
                          <a:effectLst/>
                          <a:latin typeface="Times New Roman" pitchFamily="18" charset="0"/>
                          <a:cs typeface="Times New Roman" pitchFamily="18" charset="0"/>
                        </a:rPr>
                        <a:t>Data Type</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dirty="0">
                          <a:effectLst/>
                          <a:latin typeface="Times New Roman" pitchFamily="18" charset="0"/>
                          <a:cs typeface="Times New Roman" pitchFamily="18" charset="0"/>
                        </a:rPr>
                        <a:t>Constraints</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dirty="0">
                          <a:effectLst/>
                          <a:latin typeface="Times New Roman" pitchFamily="18" charset="0"/>
                          <a:cs typeface="Times New Roman" pitchFamily="18" charset="0"/>
                        </a:rPr>
                        <a:t>Description</a:t>
                      </a:r>
                      <a:endParaRPr lang="en-IN" sz="2000" dirty="0">
                        <a:effectLst/>
                        <a:latin typeface="Times New Roman" pitchFamily="18" charset="0"/>
                        <a:ea typeface="Calibri"/>
                        <a:cs typeface="Times New Roman" pitchFamily="18" charset="0"/>
                      </a:endParaRPr>
                    </a:p>
                  </a:txBody>
                  <a:tcPr marL="68580" marR="68580" marT="0" marB="0"/>
                </a:tc>
                <a:extLst>
                  <a:ext uri="{0D108BD9-81ED-4DB2-BD59-A6C34878D82A}">
                    <a16:rowId xmlns="" xmlns:a16="http://schemas.microsoft.com/office/drawing/2014/main" val="10000"/>
                  </a:ext>
                </a:extLst>
              </a:tr>
              <a:tr h="152400">
                <a:tc>
                  <a:txBody>
                    <a:bodyPr/>
                    <a:lstStyle/>
                    <a:p>
                      <a:pPr>
                        <a:lnSpc>
                          <a:spcPct val="115000"/>
                        </a:lnSpc>
                        <a:spcAft>
                          <a:spcPts val="0"/>
                        </a:spcAft>
                      </a:pPr>
                      <a:r>
                        <a:rPr lang="en-IN" sz="2000">
                          <a:effectLst/>
                          <a:latin typeface="Times New Roman" pitchFamily="18" charset="0"/>
                          <a:cs typeface="Times New Roman" pitchFamily="18" charset="0"/>
                        </a:rPr>
                        <a:t>1</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User_Id</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Int </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Primary</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Unique user ID</a:t>
                      </a:r>
                      <a:endParaRPr lang="en-IN" sz="200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1"/>
                  </a:ext>
                </a:extLst>
              </a:tr>
              <a:tr h="432048">
                <a:tc>
                  <a:txBody>
                    <a:bodyPr/>
                    <a:lstStyle/>
                    <a:p>
                      <a:pPr>
                        <a:lnSpc>
                          <a:spcPct val="115000"/>
                        </a:lnSpc>
                        <a:spcAft>
                          <a:spcPts val="0"/>
                        </a:spcAft>
                      </a:pPr>
                      <a:r>
                        <a:rPr lang="en-IN" sz="2000">
                          <a:effectLst/>
                          <a:latin typeface="Times New Roman" pitchFamily="18" charset="0"/>
                          <a:cs typeface="Times New Roman" pitchFamily="18" charset="0"/>
                        </a:rPr>
                        <a:t>2</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Full Name</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Varchar (150)</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User's full name</a:t>
                      </a:r>
                      <a:endParaRPr lang="en-IN" sz="200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2"/>
                  </a:ext>
                </a:extLst>
              </a:tr>
              <a:tr h="333667">
                <a:tc>
                  <a:txBody>
                    <a:bodyPr/>
                    <a:lstStyle/>
                    <a:p>
                      <a:pPr>
                        <a:lnSpc>
                          <a:spcPct val="115000"/>
                        </a:lnSpc>
                        <a:spcAft>
                          <a:spcPts val="0"/>
                        </a:spcAft>
                      </a:pPr>
                      <a:r>
                        <a:rPr lang="en-IN" sz="2000" dirty="0">
                          <a:effectLst/>
                          <a:latin typeface="Times New Roman" pitchFamily="18" charset="0"/>
                          <a:cs typeface="Times New Roman" pitchFamily="18" charset="0"/>
                        </a:rPr>
                        <a:t>3</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Email Id</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Varchar (150)</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User email</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3"/>
                  </a:ext>
                </a:extLst>
              </a:tr>
              <a:tr h="363011">
                <a:tc>
                  <a:txBody>
                    <a:bodyPr/>
                    <a:lstStyle/>
                    <a:p>
                      <a:pPr>
                        <a:lnSpc>
                          <a:spcPct val="115000"/>
                        </a:lnSpc>
                        <a:spcAft>
                          <a:spcPts val="0"/>
                        </a:spcAft>
                      </a:pPr>
                      <a:r>
                        <a:rPr lang="en-IN" sz="2000">
                          <a:effectLst/>
                          <a:latin typeface="Times New Roman" pitchFamily="18" charset="0"/>
                          <a:cs typeface="Times New Roman" pitchFamily="18" charset="0"/>
                        </a:rPr>
                        <a:t>4</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Password</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Varchar (255)</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Hashed password</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4"/>
                  </a:ext>
                </a:extLst>
              </a:tr>
              <a:tr h="275856">
                <a:tc>
                  <a:txBody>
                    <a:bodyPr/>
                    <a:lstStyle/>
                    <a:p>
                      <a:pPr>
                        <a:lnSpc>
                          <a:spcPct val="115000"/>
                        </a:lnSpc>
                        <a:spcAft>
                          <a:spcPts val="0"/>
                        </a:spcAft>
                      </a:pPr>
                      <a:r>
                        <a:rPr lang="en-IN" sz="2000">
                          <a:effectLst/>
                          <a:latin typeface="Times New Roman" pitchFamily="18" charset="0"/>
                          <a:cs typeface="Times New Roman" pitchFamily="18" charset="0"/>
                        </a:rPr>
                        <a:t>5</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Contact No</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Varchar (225)</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Mobile number</a:t>
                      </a:r>
                      <a:endParaRPr lang="en-IN" sz="2000" dirty="0">
                        <a:effectLst/>
                        <a:latin typeface="Times New Roman" pitchFamily="18" charset="0"/>
                        <a:ea typeface="Calibri"/>
                        <a:cs typeface="Times New Roman" pitchFamily="18" charset="0"/>
                      </a:endParaRPr>
                    </a:p>
                  </a:txBody>
                  <a:tcPr marL="68580" marR="68580" marT="0" marB="0" anchor="ctr"/>
                </a:tc>
                <a:extLst>
                  <a:ext uri="{0D108BD9-81ED-4DB2-BD59-A6C34878D82A}">
                    <a16:rowId xmlns="" xmlns:a16="http://schemas.microsoft.com/office/drawing/2014/main" val="10005"/>
                  </a:ext>
                </a:extLst>
              </a:tr>
              <a:tr h="372810">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6</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License No</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Int</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License is use</a:t>
                      </a:r>
                      <a:r>
                        <a:rPr lang="en-US" sz="2000" baseline="0" dirty="0" smtClean="0">
                          <a:effectLst/>
                          <a:latin typeface="Times New Roman" pitchFamily="18" charset="0"/>
                          <a:ea typeface="Calibri"/>
                          <a:cs typeface="Times New Roman" pitchFamily="18" charset="0"/>
                        </a:rPr>
                        <a:t> </a:t>
                      </a:r>
                      <a:r>
                        <a:rPr lang="en-US" sz="2000" dirty="0" smtClean="0">
                          <a:effectLst/>
                          <a:latin typeface="Times New Roman" pitchFamily="18" charset="0"/>
                          <a:ea typeface="Calibri"/>
                          <a:cs typeface="Times New Roman" pitchFamily="18" charset="0"/>
                        </a:rPr>
                        <a:t>for</a:t>
                      </a:r>
                      <a:r>
                        <a:rPr lang="en-US" sz="2000" baseline="0" dirty="0" smtClean="0">
                          <a:effectLst/>
                          <a:latin typeface="Times New Roman" pitchFamily="18" charset="0"/>
                          <a:ea typeface="Calibri"/>
                          <a:cs typeface="Times New Roman" pitchFamily="18" charset="0"/>
                        </a:rPr>
                        <a:t> Proof</a:t>
                      </a:r>
                      <a:endParaRPr lang="en-IN" sz="2000" dirty="0">
                        <a:effectLst/>
                        <a:latin typeface="Times New Roman" pitchFamily="18" charset="0"/>
                        <a:ea typeface="Calibri"/>
                        <a:cs typeface="Times New Roman" pitchFamily="18" charset="0"/>
                      </a:endParaRPr>
                    </a:p>
                  </a:txBody>
                  <a:tcPr marL="68580" marR="68580" marT="0" marB="0" anchor="ctr"/>
                </a:tc>
              </a:tr>
              <a:tr h="461900">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7</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Aadhar No</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Int</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gn="l">
                        <a:lnSpc>
                          <a:spcPct val="115000"/>
                        </a:lnSpc>
                        <a:spcAft>
                          <a:spcPts val="0"/>
                        </a:spcAft>
                      </a:pPr>
                      <a:r>
                        <a:rPr lang="en-US" sz="2000" dirty="0" smtClean="0">
                          <a:effectLst/>
                          <a:latin typeface="Times New Roman" pitchFamily="18" charset="0"/>
                          <a:ea typeface="Calibri"/>
                          <a:cs typeface="Times New Roman" pitchFamily="18" charset="0"/>
                        </a:rPr>
                        <a:t>Aadhar is use to verification</a:t>
                      </a:r>
                      <a:endParaRPr lang="en-IN" sz="2000" dirty="0">
                        <a:effectLst/>
                        <a:latin typeface="Times New Roman" pitchFamily="18" charset="0"/>
                        <a:ea typeface="Calibri"/>
                        <a:cs typeface="Times New Roman" pitchFamily="18" charset="0"/>
                      </a:endParaRPr>
                    </a:p>
                  </a:txBody>
                  <a:tcPr marL="68580" marR="68580" marT="0" marB="0" anchor="ctr"/>
                </a:tc>
              </a:tr>
              <a:tr h="235396">
                <a:tc>
                  <a:txBody>
                    <a:bodyPr/>
                    <a:lstStyle/>
                    <a:p>
                      <a:pPr>
                        <a:lnSpc>
                          <a:spcPct val="115000"/>
                        </a:lnSpc>
                        <a:spcAft>
                          <a:spcPts val="0"/>
                        </a:spcAft>
                      </a:pPr>
                      <a:r>
                        <a:rPr lang="en-IN" sz="2000">
                          <a:effectLst/>
                          <a:latin typeface="Times New Roman" pitchFamily="18" charset="0"/>
                          <a:cs typeface="Times New Roman" pitchFamily="18" charset="0"/>
                        </a:rPr>
                        <a:t>6</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Reg Date</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Registration date</a:t>
                      </a:r>
                      <a:endParaRPr lang="en-IN" sz="2000" dirty="0">
                        <a:effectLst/>
                        <a:latin typeface="Times New Roman" pitchFamily="18" charset="0"/>
                        <a:ea typeface="Calibri"/>
                        <a:cs typeface="Times New Roman" pitchFamily="18" charset="0"/>
                      </a:endParaRPr>
                    </a:p>
                  </a:txBody>
                  <a:tcPr marL="68580" marR="68580" marT="0" marB="0" anchor="ctr"/>
                </a:tc>
              </a:tr>
            </a:tbl>
          </a:graphicData>
        </a:graphic>
      </p:graphicFrame>
      <p:sp>
        <p:nvSpPr>
          <p:cNvPr id="10" name="TextBox 9">
            <a:extLst>
              <a:ext uri="{FF2B5EF4-FFF2-40B4-BE49-F238E27FC236}">
                <a16:creationId xmlns:a16="http://schemas.microsoft.com/office/drawing/2014/main" xmlns="" id="{562DCD41-61FA-9B67-BE30-5017457E4098}"/>
              </a:ext>
            </a:extLst>
          </p:cNvPr>
          <p:cNvSpPr txBox="1"/>
          <p:nvPr/>
        </p:nvSpPr>
        <p:spPr>
          <a:xfrm>
            <a:off x="348940" y="838200"/>
            <a:ext cx="4985060" cy="483017"/>
          </a:xfrm>
          <a:prstGeom prst="rect">
            <a:avLst/>
          </a:prstGeom>
          <a:noFill/>
        </p:spPr>
        <p:txBody>
          <a:bodyPr wrap="square">
            <a:spAutoFit/>
          </a:bodyPr>
          <a:lstStyle/>
          <a:p>
            <a:pPr algn="ctr">
              <a:lnSpc>
                <a:spcPct val="115000"/>
              </a:lnSpc>
              <a:spcAft>
                <a:spcPts val="0"/>
              </a:spcAft>
            </a:pPr>
            <a:r>
              <a:rPr lang="en-US" sz="2400" b="1" dirty="0">
                <a:latin typeface="Times New Roman" pitchFamily="18" charset="0"/>
                <a:cs typeface="Times New Roman" pitchFamily="18" charset="0"/>
              </a:rPr>
              <a:t>Table </a:t>
            </a:r>
            <a:r>
              <a:rPr lang="en-US" sz="2400" b="1" dirty="0" smtClean="0">
                <a:latin typeface="Times New Roman" pitchFamily="18" charset="0"/>
                <a:cs typeface="Times New Roman" pitchFamily="18" charset="0"/>
              </a:rPr>
              <a:t>Name :</a:t>
            </a:r>
            <a:r>
              <a:rPr lang="en-IN" sz="2400" b="1" dirty="0">
                <a:latin typeface="Times New Roman" pitchFamily="18" charset="0"/>
                <a:cs typeface="Times New Roman" pitchFamily="18" charset="0"/>
              </a:rPr>
              <a:t>User Details</a:t>
            </a:r>
            <a:endParaRPr lang="en-IN" sz="2400" b="1" dirty="0">
              <a:latin typeface="Times New Roman" pitchFamily="18" charset="0"/>
              <a:ea typeface="Calibri"/>
              <a:cs typeface="Times New Roman" pitchFamily="18" charset="0"/>
            </a:endParaRPr>
          </a:p>
        </p:txBody>
      </p:sp>
    </p:spTree>
    <p:extLst>
      <p:ext uri="{BB962C8B-B14F-4D97-AF65-F5344CB8AC3E}">
        <p14:creationId xmlns:p14="http://schemas.microsoft.com/office/powerpoint/2010/main" val="117567531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562DCD41-61FA-9B67-BE30-5017457E4098}"/>
              </a:ext>
            </a:extLst>
          </p:cNvPr>
          <p:cNvSpPr txBox="1"/>
          <p:nvPr/>
        </p:nvSpPr>
        <p:spPr>
          <a:xfrm>
            <a:off x="2362200" y="5961924"/>
            <a:ext cx="4590288" cy="410882"/>
          </a:xfrm>
          <a:prstGeom prst="rect">
            <a:avLst/>
          </a:prstGeom>
          <a:noFill/>
        </p:spPr>
        <p:txBody>
          <a:bodyPr wrap="square">
            <a:spAutoFit/>
          </a:bodyPr>
          <a:lstStyle/>
          <a:p>
            <a:pPr algn="ctr">
              <a:lnSpc>
                <a:spcPct val="115000"/>
              </a:lnSpc>
              <a:spcAft>
                <a:spcPts val="0"/>
              </a:spcAft>
            </a:pPr>
            <a:r>
              <a:rPr lang="en-US" dirty="0">
                <a:latin typeface="Times New Roman" pitchFamily="18" charset="0"/>
                <a:cs typeface="Times New Roman" pitchFamily="18" charset="0"/>
              </a:rPr>
              <a:t>Table No: </a:t>
            </a:r>
            <a:r>
              <a:rPr lang="en-US" dirty="0">
                <a:latin typeface="Times New Roman" pitchFamily="18" charset="0"/>
                <a:cs typeface="Times New Roman" pitchFamily="18" charset="0"/>
              </a:rPr>
              <a:t>9</a:t>
            </a:r>
            <a:r>
              <a:rPr lang="en-US"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 </a:t>
            </a:r>
            <a:r>
              <a:rPr lang="en-IN" dirty="0" smtClean="0">
                <a:latin typeface="Times New Roman" pitchFamily="18" charset="0"/>
                <a:cs typeface="Times New Roman" pitchFamily="18" charset="0"/>
              </a:rPr>
              <a:t>Bike booking Details</a:t>
            </a:r>
            <a:endParaRPr lang="en-IN" dirty="0">
              <a:latin typeface="Times New Roman" pitchFamily="18" charset="0"/>
              <a:ea typeface="Calibri"/>
              <a:cs typeface="Times New Roman" pitchFamily="18" charset="0"/>
            </a:endParaRPr>
          </a:p>
        </p:txBody>
      </p:sp>
      <p:graphicFrame>
        <p:nvGraphicFramePr>
          <p:cNvPr id="9" name="Content Placeholder 4"/>
          <p:cNvGraphicFramePr>
            <a:graphicFrameLocks/>
          </p:cNvGraphicFramePr>
          <p:nvPr>
            <p:extLst>
              <p:ext uri="{D42A27DB-BD31-4B8C-83A1-F6EECF244321}">
                <p14:modId xmlns:p14="http://schemas.microsoft.com/office/powerpoint/2010/main" val="3449258317"/>
              </p:ext>
            </p:extLst>
          </p:nvPr>
        </p:nvGraphicFramePr>
        <p:xfrm>
          <a:off x="683568" y="1412776"/>
          <a:ext cx="7992888" cy="4226024"/>
        </p:xfrm>
        <a:graphic>
          <a:graphicData uri="http://schemas.openxmlformats.org/drawingml/2006/table">
            <a:tbl>
              <a:tblPr firstRow="1" firstCol="1" bandRow="1">
                <a:tableStyleId>{5C22544A-7EE6-4342-B048-85BDC9FD1C3A}</a:tableStyleId>
              </a:tblPr>
              <a:tblGrid>
                <a:gridCol w="966074"/>
                <a:gridCol w="2084158"/>
                <a:gridCol w="1143000"/>
                <a:gridCol w="1371600"/>
                <a:gridCol w="2428056"/>
              </a:tblGrid>
              <a:tr h="576064">
                <a:tc>
                  <a:txBody>
                    <a:bodyPr/>
                    <a:lstStyle/>
                    <a:p>
                      <a:pPr algn="ctr">
                        <a:lnSpc>
                          <a:spcPct val="115000"/>
                        </a:lnSpc>
                        <a:spcAft>
                          <a:spcPts val="0"/>
                        </a:spcAft>
                      </a:pPr>
                      <a:r>
                        <a:rPr lang="en-IN" sz="2000" dirty="0">
                          <a:effectLst/>
                          <a:latin typeface="Times New Roman" pitchFamily="18" charset="0"/>
                          <a:cs typeface="Times New Roman" pitchFamily="18" charset="0"/>
                        </a:rPr>
                        <a:t>Serial no:</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a:effectLst/>
                          <a:latin typeface="Times New Roman" pitchFamily="18" charset="0"/>
                          <a:cs typeface="Times New Roman" pitchFamily="18" charset="0"/>
                        </a:rPr>
                        <a:t>Field Name</a:t>
                      </a:r>
                      <a:endParaRPr lang="en-IN" sz="200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a:effectLst/>
                          <a:latin typeface="Times New Roman" pitchFamily="18" charset="0"/>
                          <a:cs typeface="Times New Roman" pitchFamily="18" charset="0"/>
                        </a:rPr>
                        <a:t>Data Type</a:t>
                      </a:r>
                      <a:endParaRPr lang="en-IN" sz="200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a:effectLst/>
                          <a:latin typeface="Times New Roman" pitchFamily="18" charset="0"/>
                          <a:cs typeface="Times New Roman" pitchFamily="18" charset="0"/>
                        </a:rPr>
                        <a:t>Constraints</a:t>
                      </a:r>
                      <a:endParaRPr lang="en-IN" sz="200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dirty="0">
                          <a:effectLst/>
                          <a:latin typeface="Times New Roman" pitchFamily="18" charset="0"/>
                          <a:cs typeface="Times New Roman" pitchFamily="18" charset="0"/>
                        </a:rPr>
                        <a:t>Description</a:t>
                      </a:r>
                      <a:endParaRPr lang="en-IN" sz="2000" dirty="0">
                        <a:effectLst/>
                        <a:latin typeface="Times New Roman" pitchFamily="18" charset="0"/>
                        <a:ea typeface="Calibri"/>
                        <a:cs typeface="Times New Roman" pitchFamily="18" charset="0"/>
                      </a:endParaRPr>
                    </a:p>
                  </a:txBody>
                  <a:tcPr marL="68580" marR="68580" marT="0" marB="0"/>
                </a:tc>
              </a:tr>
              <a:tr h="504056">
                <a:tc>
                  <a:txBody>
                    <a:bodyPr/>
                    <a:lstStyle/>
                    <a:p>
                      <a:pPr>
                        <a:lnSpc>
                          <a:spcPct val="115000"/>
                        </a:lnSpc>
                        <a:spcAft>
                          <a:spcPts val="0"/>
                        </a:spcAft>
                      </a:pPr>
                      <a:r>
                        <a:rPr lang="en-IN" sz="2000">
                          <a:effectLst/>
                          <a:latin typeface="Times New Roman" pitchFamily="18" charset="0"/>
                          <a:cs typeface="Times New Roman" pitchFamily="18" charset="0"/>
                        </a:rPr>
                        <a:t>1</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Bike_id</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Int</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Primary</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Unique booking ID</a:t>
                      </a:r>
                      <a:endParaRPr lang="en-IN" sz="2000" dirty="0">
                        <a:effectLst/>
                        <a:latin typeface="Times New Roman" pitchFamily="18" charset="0"/>
                        <a:ea typeface="Calibri"/>
                        <a:cs typeface="Times New Roman" pitchFamily="18" charset="0"/>
                      </a:endParaRPr>
                    </a:p>
                  </a:txBody>
                  <a:tcPr marL="68580" marR="68580" marT="0" marB="0" anchor="ctr"/>
                </a:tc>
              </a:tr>
              <a:tr h="482931">
                <a:tc>
                  <a:txBody>
                    <a:bodyPr/>
                    <a:lstStyle/>
                    <a:p>
                      <a:pPr>
                        <a:lnSpc>
                          <a:spcPct val="115000"/>
                        </a:lnSpc>
                        <a:spcAft>
                          <a:spcPts val="0"/>
                        </a:spcAft>
                      </a:pPr>
                      <a:r>
                        <a:rPr lang="en-IN" sz="2000">
                          <a:effectLst/>
                          <a:latin typeface="Times New Roman" pitchFamily="18" charset="0"/>
                          <a:cs typeface="Times New Roman" pitchFamily="18" charset="0"/>
                        </a:rPr>
                        <a:t>2</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User Id</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Int </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Foreign key</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Who booked?</a:t>
                      </a:r>
                      <a:endParaRPr lang="en-IN" sz="2000" dirty="0">
                        <a:effectLst/>
                        <a:latin typeface="Times New Roman" pitchFamily="18" charset="0"/>
                        <a:ea typeface="Calibri"/>
                        <a:cs typeface="Times New Roman" pitchFamily="18" charset="0"/>
                      </a:endParaRPr>
                    </a:p>
                  </a:txBody>
                  <a:tcPr marL="68580" marR="68580" marT="0" marB="0" anchor="ctr"/>
                </a:tc>
              </a:tr>
              <a:tr h="402443">
                <a:tc>
                  <a:txBody>
                    <a:bodyPr/>
                    <a:lstStyle/>
                    <a:p>
                      <a:pPr>
                        <a:lnSpc>
                          <a:spcPct val="115000"/>
                        </a:lnSpc>
                        <a:spcAft>
                          <a:spcPts val="0"/>
                        </a:spcAft>
                      </a:pPr>
                      <a:r>
                        <a:rPr lang="en-IN" sz="2000">
                          <a:effectLst/>
                          <a:latin typeface="Times New Roman" pitchFamily="18" charset="0"/>
                          <a:cs typeface="Times New Roman" pitchFamily="18" charset="0"/>
                        </a:rPr>
                        <a:t>3</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Booking Date</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Date</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Bike Booking Date</a:t>
                      </a:r>
                      <a:endParaRPr lang="en-IN" sz="2000" dirty="0">
                        <a:effectLst/>
                        <a:latin typeface="Times New Roman" pitchFamily="18" charset="0"/>
                        <a:ea typeface="Calibri"/>
                        <a:cs typeface="Times New Roman" pitchFamily="18" charset="0"/>
                      </a:endParaRPr>
                    </a:p>
                  </a:txBody>
                  <a:tcPr marL="68580" marR="68580" marT="0" marB="0" anchor="ctr"/>
                </a:tc>
              </a:tr>
              <a:tr h="402443">
                <a:tc>
                  <a:txBody>
                    <a:bodyPr/>
                    <a:lstStyle/>
                    <a:p>
                      <a:pPr>
                        <a:lnSpc>
                          <a:spcPct val="115000"/>
                        </a:lnSpc>
                        <a:spcAft>
                          <a:spcPts val="0"/>
                        </a:spcAft>
                      </a:pPr>
                      <a:r>
                        <a:rPr lang="en-IN" sz="2000">
                          <a:effectLst/>
                          <a:latin typeface="Times New Roman" pitchFamily="18" charset="0"/>
                          <a:cs typeface="Times New Roman" pitchFamily="18" charset="0"/>
                        </a:rPr>
                        <a:t>3</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From Date</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Date</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Start date of rental</a:t>
                      </a:r>
                      <a:endParaRPr lang="en-IN" sz="2000" dirty="0">
                        <a:effectLst/>
                        <a:latin typeface="Times New Roman" pitchFamily="18" charset="0"/>
                        <a:ea typeface="Calibri"/>
                        <a:cs typeface="Times New Roman" pitchFamily="18" charset="0"/>
                      </a:endParaRPr>
                    </a:p>
                  </a:txBody>
                  <a:tcPr marL="68580" marR="68580" marT="0" marB="0" anchor="ctr"/>
                </a:tc>
              </a:tr>
              <a:tr h="402443">
                <a:tc>
                  <a:txBody>
                    <a:bodyPr/>
                    <a:lstStyle/>
                    <a:p>
                      <a:pPr>
                        <a:lnSpc>
                          <a:spcPct val="115000"/>
                        </a:lnSpc>
                        <a:spcAft>
                          <a:spcPts val="0"/>
                        </a:spcAft>
                      </a:pPr>
                      <a:r>
                        <a:rPr lang="en-IN" sz="2000">
                          <a:effectLst/>
                          <a:latin typeface="Times New Roman" pitchFamily="18" charset="0"/>
                          <a:cs typeface="Times New Roman" pitchFamily="18" charset="0"/>
                        </a:rPr>
                        <a:t>4</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To Date</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Date</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End date of rental</a:t>
                      </a:r>
                      <a:endParaRPr lang="en-IN" sz="2000" dirty="0">
                        <a:effectLst/>
                        <a:latin typeface="Times New Roman" pitchFamily="18" charset="0"/>
                        <a:ea typeface="Calibri"/>
                        <a:cs typeface="Times New Roman" pitchFamily="18" charset="0"/>
                      </a:endParaRPr>
                    </a:p>
                  </a:txBody>
                  <a:tcPr marL="68580" marR="68580" marT="0" marB="0" anchor="ctr"/>
                </a:tc>
              </a:tr>
              <a:tr h="382864">
                <a:tc>
                  <a:txBody>
                    <a:bodyPr/>
                    <a:lstStyle/>
                    <a:p>
                      <a:pPr>
                        <a:lnSpc>
                          <a:spcPct val="115000"/>
                        </a:lnSpc>
                        <a:spcAft>
                          <a:spcPts val="0"/>
                        </a:spcAft>
                      </a:pPr>
                      <a:r>
                        <a:rPr lang="en-IN" sz="2000">
                          <a:effectLst/>
                          <a:latin typeface="Times New Roman" pitchFamily="18" charset="0"/>
                          <a:cs typeface="Times New Roman" pitchFamily="18" charset="0"/>
                        </a:rPr>
                        <a:t>5</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Total Amount</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Decimal</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Total cost (₹ INR)</a:t>
                      </a:r>
                      <a:endParaRPr lang="en-IN" sz="2000" dirty="0">
                        <a:effectLst/>
                        <a:latin typeface="Times New Roman" pitchFamily="18" charset="0"/>
                        <a:ea typeface="Calibri"/>
                        <a:cs typeface="Times New Roman" pitchFamily="18" charset="0"/>
                      </a:endParaRPr>
                    </a:p>
                  </a:txBody>
                  <a:tcPr marL="68580" marR="68580" marT="0" marB="0" anchor="ctr"/>
                </a:tc>
              </a:tr>
              <a:tr h="455738">
                <a:tc>
                  <a:txBody>
                    <a:bodyPr/>
                    <a:lstStyle/>
                    <a:p>
                      <a:pPr>
                        <a:lnSpc>
                          <a:spcPct val="115000"/>
                        </a:lnSpc>
                        <a:spcAft>
                          <a:spcPts val="0"/>
                        </a:spcAft>
                      </a:pPr>
                      <a:r>
                        <a:rPr lang="en-IN" sz="2000">
                          <a:effectLst/>
                          <a:latin typeface="Times New Roman" pitchFamily="18" charset="0"/>
                          <a:cs typeface="Times New Roman" pitchFamily="18" charset="0"/>
                        </a:rPr>
                        <a:t>6</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a:effectLst/>
                          <a:latin typeface="Times New Roman" pitchFamily="18" charset="0"/>
                          <a:cs typeface="Times New Roman" pitchFamily="18" charset="0"/>
                        </a:rPr>
                        <a:t>Status</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Enum</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Booking status</a:t>
                      </a:r>
                      <a:endParaRPr lang="en-IN" sz="2000" dirty="0">
                        <a:effectLst/>
                        <a:latin typeface="Times New Roman" pitchFamily="18" charset="0"/>
                        <a:ea typeface="Calibri"/>
                        <a:cs typeface="Times New Roman" pitchFamily="18" charset="0"/>
                      </a:endParaRPr>
                    </a:p>
                  </a:txBody>
                  <a:tcPr marL="68580" marR="68580" marT="0" marB="0" anchor="ctr"/>
                </a:tc>
              </a:tr>
              <a:tr h="492066">
                <a:tc>
                  <a:txBody>
                    <a:bodyPr/>
                    <a:lstStyle/>
                    <a:p>
                      <a:pPr>
                        <a:lnSpc>
                          <a:spcPct val="115000"/>
                        </a:lnSpc>
                        <a:spcAft>
                          <a:spcPts val="0"/>
                        </a:spcAft>
                      </a:pPr>
                      <a:r>
                        <a:rPr lang="en-IN" sz="2000" dirty="0">
                          <a:effectLst/>
                          <a:latin typeface="Times New Roman" pitchFamily="18" charset="0"/>
                          <a:cs typeface="Times New Roman" pitchFamily="18" charset="0"/>
                        </a:rPr>
                        <a:t>7</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Bike </a:t>
                      </a:r>
                      <a:r>
                        <a:rPr lang="en-IN" sz="2000" dirty="0" smtClean="0">
                          <a:effectLst/>
                          <a:latin typeface="Times New Roman" pitchFamily="18" charset="0"/>
                          <a:cs typeface="Times New Roman" pitchFamily="18" charset="0"/>
                        </a:rPr>
                        <a:t>Receive </a:t>
                      </a:r>
                      <a:r>
                        <a:rPr lang="en-IN" sz="2000" dirty="0">
                          <a:effectLst/>
                          <a:latin typeface="Times New Roman" pitchFamily="18" charset="0"/>
                          <a:cs typeface="Times New Roman" pitchFamily="18" charset="0"/>
                        </a:rPr>
                        <a:t>Date</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Date</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Bike return date</a:t>
                      </a:r>
                      <a:endParaRPr lang="en-IN" sz="2000" dirty="0">
                        <a:effectLst/>
                        <a:latin typeface="Times New Roman" pitchFamily="18" charset="0"/>
                        <a:ea typeface="Calibri"/>
                        <a:cs typeface="Times New Roman" pitchFamily="18" charset="0"/>
                      </a:endParaRPr>
                    </a:p>
                  </a:txBody>
                  <a:tcPr marL="68580" marR="68580" marT="0" marB="0" anchor="ctr"/>
                </a:tc>
              </a:tr>
            </a:tbl>
          </a:graphicData>
        </a:graphic>
      </p:graphicFrame>
      <p:sp>
        <p:nvSpPr>
          <p:cNvPr id="10" name="TextBox 9">
            <a:extLst>
              <a:ext uri="{FF2B5EF4-FFF2-40B4-BE49-F238E27FC236}">
                <a16:creationId xmlns:a16="http://schemas.microsoft.com/office/drawing/2014/main" xmlns="" id="{562DCD41-61FA-9B67-BE30-5017457E4098}"/>
              </a:ext>
            </a:extLst>
          </p:cNvPr>
          <p:cNvSpPr txBox="1"/>
          <p:nvPr/>
        </p:nvSpPr>
        <p:spPr>
          <a:xfrm>
            <a:off x="370901" y="685799"/>
            <a:ext cx="5355771" cy="483017"/>
          </a:xfrm>
          <a:prstGeom prst="rect">
            <a:avLst/>
          </a:prstGeom>
          <a:noFill/>
        </p:spPr>
        <p:txBody>
          <a:bodyPr wrap="square">
            <a:spAutoFit/>
          </a:bodyPr>
          <a:lstStyle/>
          <a:p>
            <a:pPr algn="ctr">
              <a:lnSpc>
                <a:spcPct val="115000"/>
              </a:lnSpc>
              <a:spcAft>
                <a:spcPts val="0"/>
              </a:spcAft>
            </a:pPr>
            <a:r>
              <a:rPr lang="en-US" sz="2400" b="1" dirty="0">
                <a:latin typeface="Times New Roman" pitchFamily="18" charset="0"/>
                <a:cs typeface="Times New Roman" pitchFamily="18" charset="0"/>
              </a:rPr>
              <a:t>Table </a:t>
            </a:r>
            <a:r>
              <a:rPr lang="en-US" sz="2400" b="1" dirty="0" smtClean="0">
                <a:latin typeface="Times New Roman" pitchFamily="18" charset="0"/>
                <a:cs typeface="Times New Roman" pitchFamily="18" charset="0"/>
              </a:rPr>
              <a:t>Name: </a:t>
            </a:r>
            <a:r>
              <a:rPr lang="en-IN" sz="2400" b="1" dirty="0">
                <a:latin typeface="Times New Roman" pitchFamily="18" charset="0"/>
                <a:cs typeface="Times New Roman" pitchFamily="18" charset="0"/>
              </a:rPr>
              <a:t>Bike </a:t>
            </a:r>
            <a:r>
              <a:rPr lang="en-IN" sz="2400" b="1" dirty="0" smtClean="0">
                <a:latin typeface="Times New Roman" pitchFamily="18" charset="0"/>
                <a:cs typeface="Times New Roman" pitchFamily="18" charset="0"/>
              </a:rPr>
              <a:t>Booking </a:t>
            </a:r>
            <a:r>
              <a:rPr lang="en-IN" sz="2400" b="1" dirty="0">
                <a:latin typeface="Times New Roman" pitchFamily="18" charset="0"/>
                <a:cs typeface="Times New Roman" pitchFamily="18" charset="0"/>
              </a:rPr>
              <a:t>Details</a:t>
            </a:r>
            <a:endParaRPr lang="en-IN" sz="2400" b="1" dirty="0">
              <a:latin typeface="Times New Roman" pitchFamily="18" charset="0"/>
              <a:ea typeface="Calibri"/>
              <a:cs typeface="Times New Roman" pitchFamily="18" charset="0"/>
            </a:endParaRPr>
          </a:p>
        </p:txBody>
      </p:sp>
    </p:spTree>
    <p:extLst>
      <p:ext uri="{BB962C8B-B14F-4D97-AF65-F5344CB8AC3E}">
        <p14:creationId xmlns:p14="http://schemas.microsoft.com/office/powerpoint/2010/main" val="272650366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562DCD41-61FA-9B67-BE30-5017457E4098}"/>
              </a:ext>
            </a:extLst>
          </p:cNvPr>
          <p:cNvSpPr txBox="1"/>
          <p:nvPr/>
        </p:nvSpPr>
        <p:spPr>
          <a:xfrm>
            <a:off x="2276856" y="5961924"/>
            <a:ext cx="4590288" cy="369332"/>
          </a:xfrm>
          <a:prstGeom prst="rect">
            <a:avLst/>
          </a:prstGeom>
          <a:noFill/>
        </p:spPr>
        <p:txBody>
          <a:bodyPr wrap="square">
            <a:spAutoFit/>
          </a:bodyPr>
          <a:lstStyle/>
          <a:p>
            <a:pPr algn="ctr"/>
            <a:r>
              <a:rPr lang="en-US" dirty="0">
                <a:latin typeface="Times New Roman" pitchFamily="18" charset="0"/>
                <a:cs typeface="Times New Roman" pitchFamily="18" charset="0"/>
              </a:rPr>
              <a:t>Table No: </a:t>
            </a:r>
            <a:r>
              <a:rPr lang="en-US" dirty="0" smtClean="0">
                <a:latin typeface="Times New Roman" pitchFamily="18" charset="0"/>
                <a:cs typeface="Times New Roman" pitchFamily="18" charset="0"/>
              </a:rPr>
              <a:t>10</a:t>
            </a:r>
            <a:r>
              <a:rPr lang="en-US" dirty="0" smtClean="0">
                <a:latin typeface="Times New Roman" pitchFamily="18" charset="0"/>
                <a:cs typeface="Times New Roman" pitchFamily="18" charset="0"/>
              </a:rPr>
              <a:t>.</a:t>
            </a:r>
            <a:r>
              <a:rPr lang="en-IN" dirty="0" smtClean="0">
                <a:latin typeface="Times New Roman" panose="02020603050405020304" pitchFamily="18" charset="0"/>
              </a:rPr>
              <a:t>Online Invoice</a:t>
            </a:r>
            <a:r>
              <a:rPr lang="en-IN" dirty="0" smtClean="0">
                <a:latin typeface="Times New Roman" panose="02020603050405020304" pitchFamily="18" charset="0"/>
              </a:rPr>
              <a:t> Details</a:t>
            </a:r>
            <a:endParaRPr lang="en-US" b="1" dirty="0">
              <a:latin typeface="Times New Roman" pitchFamily="18" charset="0"/>
              <a:cs typeface="Times New Roman" pitchFamily="18" charset="0"/>
            </a:endParaRPr>
          </a:p>
        </p:txBody>
      </p:sp>
      <p:graphicFrame>
        <p:nvGraphicFramePr>
          <p:cNvPr id="10" name="Content Placeholder 4"/>
          <p:cNvGraphicFramePr>
            <a:graphicFrameLocks/>
          </p:cNvGraphicFramePr>
          <p:nvPr>
            <p:extLst>
              <p:ext uri="{D42A27DB-BD31-4B8C-83A1-F6EECF244321}">
                <p14:modId xmlns:p14="http://schemas.microsoft.com/office/powerpoint/2010/main" val="1733415691"/>
              </p:ext>
            </p:extLst>
          </p:nvPr>
        </p:nvGraphicFramePr>
        <p:xfrm>
          <a:off x="467544" y="1268760"/>
          <a:ext cx="8226646" cy="4208737"/>
        </p:xfrm>
        <a:graphic>
          <a:graphicData uri="http://schemas.openxmlformats.org/drawingml/2006/table">
            <a:tbl>
              <a:tblPr firstRow="1" firstCol="1" bandRow="1">
                <a:tableStyleId>{5C22544A-7EE6-4342-B048-85BDC9FD1C3A}</a:tableStyleId>
              </a:tblPr>
              <a:tblGrid>
                <a:gridCol w="966074"/>
                <a:gridCol w="1914246"/>
                <a:gridCol w="1296144"/>
                <a:gridCol w="1457894"/>
                <a:gridCol w="2592288"/>
              </a:tblGrid>
              <a:tr h="720080">
                <a:tc>
                  <a:txBody>
                    <a:bodyPr/>
                    <a:lstStyle/>
                    <a:p>
                      <a:pPr algn="ctr">
                        <a:lnSpc>
                          <a:spcPct val="115000"/>
                        </a:lnSpc>
                        <a:spcAft>
                          <a:spcPts val="0"/>
                        </a:spcAft>
                      </a:pPr>
                      <a:r>
                        <a:rPr lang="en-IN" sz="2000" dirty="0">
                          <a:effectLst/>
                          <a:latin typeface="Times New Roman" pitchFamily="18" charset="0"/>
                          <a:cs typeface="Times New Roman" pitchFamily="18" charset="0"/>
                        </a:rPr>
                        <a:t>Serial no:</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a:effectLst/>
                          <a:latin typeface="Times New Roman" pitchFamily="18" charset="0"/>
                          <a:cs typeface="Times New Roman" pitchFamily="18" charset="0"/>
                        </a:rPr>
                        <a:t>Field Name</a:t>
                      </a:r>
                      <a:endParaRPr lang="en-IN" sz="200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a:effectLst/>
                          <a:latin typeface="Times New Roman" pitchFamily="18" charset="0"/>
                          <a:cs typeface="Times New Roman" pitchFamily="18" charset="0"/>
                        </a:rPr>
                        <a:t>Data Type</a:t>
                      </a:r>
                      <a:endParaRPr lang="en-IN" sz="200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a:effectLst/>
                          <a:latin typeface="Times New Roman" pitchFamily="18" charset="0"/>
                          <a:cs typeface="Times New Roman" pitchFamily="18" charset="0"/>
                        </a:rPr>
                        <a:t>Constraints</a:t>
                      </a:r>
                      <a:endParaRPr lang="en-IN" sz="2000">
                        <a:effectLst/>
                        <a:latin typeface="Times New Roman" pitchFamily="18" charset="0"/>
                        <a:ea typeface="Calibri"/>
                        <a:cs typeface="Times New Roman" pitchFamily="18" charset="0"/>
                      </a:endParaRPr>
                    </a:p>
                  </a:txBody>
                  <a:tcPr marL="68580" marR="68580" marT="0" marB="0"/>
                </a:tc>
                <a:tc>
                  <a:txBody>
                    <a:bodyPr/>
                    <a:lstStyle/>
                    <a:p>
                      <a:pPr algn="ctr">
                        <a:lnSpc>
                          <a:spcPct val="115000"/>
                        </a:lnSpc>
                        <a:spcAft>
                          <a:spcPts val="0"/>
                        </a:spcAft>
                      </a:pPr>
                      <a:r>
                        <a:rPr lang="en-IN" sz="2000" dirty="0">
                          <a:effectLst/>
                          <a:latin typeface="Times New Roman" pitchFamily="18" charset="0"/>
                          <a:cs typeface="Times New Roman" pitchFamily="18" charset="0"/>
                        </a:rPr>
                        <a:t>Description</a:t>
                      </a:r>
                      <a:endParaRPr lang="en-IN" sz="2000" dirty="0">
                        <a:effectLst/>
                        <a:latin typeface="Times New Roman" pitchFamily="18" charset="0"/>
                        <a:ea typeface="Calibri"/>
                        <a:cs typeface="Times New Roman" pitchFamily="18" charset="0"/>
                      </a:endParaRPr>
                    </a:p>
                  </a:txBody>
                  <a:tcPr marL="68580" marR="68580" marT="0" marB="0"/>
                </a:tc>
              </a:tr>
              <a:tr h="504057">
                <a:tc>
                  <a:txBody>
                    <a:bodyPr/>
                    <a:lstStyle/>
                    <a:p>
                      <a:pPr>
                        <a:lnSpc>
                          <a:spcPct val="115000"/>
                        </a:lnSpc>
                        <a:spcAft>
                          <a:spcPts val="0"/>
                        </a:spcAft>
                      </a:pPr>
                      <a:r>
                        <a:rPr lang="en-IN" sz="2000">
                          <a:effectLst/>
                          <a:latin typeface="Times New Roman" pitchFamily="18" charset="0"/>
                          <a:cs typeface="Times New Roman" pitchFamily="18" charset="0"/>
                        </a:rPr>
                        <a:t>1</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smtClean="0">
                          <a:effectLst/>
                          <a:latin typeface="Times New Roman" pitchFamily="18" charset="0"/>
                          <a:cs typeface="Times New Roman" pitchFamily="18" charset="0"/>
                        </a:rPr>
                        <a:t>Invoice No</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err="1">
                          <a:effectLst/>
                          <a:latin typeface="Times New Roman" pitchFamily="18" charset="0"/>
                          <a:cs typeface="Times New Roman" pitchFamily="18" charset="0"/>
                        </a:rPr>
                        <a:t>Int</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Primary</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Unique booking ID</a:t>
                      </a:r>
                      <a:endParaRPr lang="en-IN" sz="2000" dirty="0">
                        <a:effectLst/>
                        <a:latin typeface="Times New Roman" pitchFamily="18" charset="0"/>
                        <a:ea typeface="Calibri"/>
                        <a:cs typeface="Times New Roman" pitchFamily="18" charset="0"/>
                      </a:endParaRPr>
                    </a:p>
                  </a:txBody>
                  <a:tcPr marL="68580" marR="68580" marT="0" marB="0" anchor="ctr"/>
                </a:tc>
              </a:tr>
              <a:tr h="482931">
                <a:tc>
                  <a:txBody>
                    <a:bodyPr/>
                    <a:lstStyle/>
                    <a:p>
                      <a:pPr>
                        <a:lnSpc>
                          <a:spcPct val="115000"/>
                        </a:lnSpc>
                        <a:spcAft>
                          <a:spcPts val="0"/>
                        </a:spcAft>
                      </a:pPr>
                      <a:r>
                        <a:rPr lang="en-IN" sz="2000">
                          <a:effectLst/>
                          <a:latin typeface="Times New Roman" pitchFamily="18" charset="0"/>
                          <a:cs typeface="Times New Roman" pitchFamily="18" charset="0"/>
                        </a:rPr>
                        <a:t>2</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smtClean="0">
                          <a:effectLst/>
                          <a:latin typeface="Times New Roman" pitchFamily="18" charset="0"/>
                          <a:cs typeface="Times New Roman" pitchFamily="18" charset="0"/>
                        </a:rPr>
                        <a:t>Invoice Date</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Int </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Foreign key</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Who booked?</a:t>
                      </a:r>
                      <a:endParaRPr lang="en-IN" sz="2000" dirty="0">
                        <a:effectLst/>
                        <a:latin typeface="Times New Roman" pitchFamily="18" charset="0"/>
                        <a:ea typeface="Calibri"/>
                        <a:cs typeface="Times New Roman" pitchFamily="18" charset="0"/>
                      </a:endParaRPr>
                    </a:p>
                  </a:txBody>
                  <a:tcPr marL="68580" marR="68580" marT="0" marB="0" anchor="ctr"/>
                </a:tc>
              </a:tr>
              <a:tr h="402443">
                <a:tc>
                  <a:txBody>
                    <a:bodyPr/>
                    <a:lstStyle/>
                    <a:p>
                      <a:pPr>
                        <a:lnSpc>
                          <a:spcPct val="115000"/>
                        </a:lnSpc>
                        <a:spcAft>
                          <a:spcPts val="0"/>
                        </a:spcAft>
                      </a:pPr>
                      <a:r>
                        <a:rPr lang="en-IN" sz="2000">
                          <a:effectLst/>
                          <a:latin typeface="Times New Roman" pitchFamily="18" charset="0"/>
                          <a:cs typeface="Times New Roman" pitchFamily="18" charset="0"/>
                        </a:rPr>
                        <a:t>3</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smtClean="0">
                          <a:effectLst/>
                          <a:latin typeface="Times New Roman" pitchFamily="18" charset="0"/>
                          <a:cs typeface="Times New Roman" pitchFamily="18" charset="0"/>
                        </a:rPr>
                        <a:t>Customer</a:t>
                      </a:r>
                      <a:r>
                        <a:rPr lang="en-IN" sz="2000" baseline="0" dirty="0" smtClean="0">
                          <a:effectLst/>
                          <a:latin typeface="Times New Roman" pitchFamily="18" charset="0"/>
                          <a:cs typeface="Times New Roman" pitchFamily="18" charset="0"/>
                        </a:rPr>
                        <a:t> Details</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err="1" smtClean="0">
                          <a:effectLst/>
                          <a:latin typeface="Times New Roman" pitchFamily="18" charset="0"/>
                          <a:cs typeface="Times New Roman" pitchFamily="18" charset="0"/>
                        </a:rPr>
                        <a:t>Varchar</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Bike Booking Date</a:t>
                      </a:r>
                      <a:endParaRPr lang="en-IN" sz="2000" dirty="0">
                        <a:effectLst/>
                        <a:latin typeface="Times New Roman" pitchFamily="18" charset="0"/>
                        <a:ea typeface="Calibri"/>
                        <a:cs typeface="Times New Roman" pitchFamily="18" charset="0"/>
                      </a:endParaRPr>
                    </a:p>
                  </a:txBody>
                  <a:tcPr marL="68580" marR="68580" marT="0" marB="0" anchor="ctr"/>
                </a:tc>
              </a:tr>
              <a:tr h="402443">
                <a:tc>
                  <a:txBody>
                    <a:bodyPr/>
                    <a:lstStyle/>
                    <a:p>
                      <a:pPr>
                        <a:lnSpc>
                          <a:spcPct val="115000"/>
                        </a:lnSpc>
                        <a:spcAft>
                          <a:spcPts val="0"/>
                        </a:spcAft>
                      </a:pPr>
                      <a:r>
                        <a:rPr lang="en-IN" sz="2000">
                          <a:effectLst/>
                          <a:latin typeface="Times New Roman" pitchFamily="18" charset="0"/>
                          <a:cs typeface="Times New Roman" pitchFamily="18" charset="0"/>
                        </a:rPr>
                        <a:t>3</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smtClean="0">
                          <a:effectLst/>
                          <a:latin typeface="Times New Roman" pitchFamily="18" charset="0"/>
                          <a:cs typeface="Times New Roman" pitchFamily="18" charset="0"/>
                        </a:rPr>
                        <a:t>Bike Name</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err="1" smtClean="0">
                          <a:effectLst/>
                          <a:latin typeface="Times New Roman" pitchFamily="18" charset="0"/>
                          <a:cs typeface="Times New Roman" pitchFamily="18" charset="0"/>
                        </a:rPr>
                        <a:t>Varchar</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smtClean="0">
                          <a:effectLst/>
                          <a:latin typeface="Times New Roman" pitchFamily="18" charset="0"/>
                          <a:cs typeface="Times New Roman" pitchFamily="18" charset="0"/>
                        </a:rPr>
                        <a:t>Name of the Bike</a:t>
                      </a:r>
                      <a:endParaRPr lang="en-IN" sz="2000" dirty="0">
                        <a:effectLst/>
                        <a:latin typeface="Times New Roman" pitchFamily="18" charset="0"/>
                        <a:ea typeface="Calibri"/>
                        <a:cs typeface="Times New Roman" pitchFamily="18" charset="0"/>
                      </a:endParaRPr>
                    </a:p>
                  </a:txBody>
                  <a:tcPr marL="68580" marR="68580" marT="0" marB="0" anchor="ctr"/>
                </a:tc>
              </a:tr>
              <a:tr h="402443">
                <a:tc>
                  <a:txBody>
                    <a:bodyPr/>
                    <a:lstStyle/>
                    <a:p>
                      <a:pPr>
                        <a:lnSpc>
                          <a:spcPct val="115000"/>
                        </a:lnSpc>
                        <a:spcAft>
                          <a:spcPts val="0"/>
                        </a:spcAft>
                      </a:pPr>
                      <a:r>
                        <a:rPr lang="en-IN" sz="2000">
                          <a:effectLst/>
                          <a:latin typeface="Times New Roman" pitchFamily="18" charset="0"/>
                          <a:cs typeface="Times New Roman" pitchFamily="18" charset="0"/>
                        </a:rPr>
                        <a:t>4</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smtClean="0">
                          <a:effectLst/>
                          <a:latin typeface="Times New Roman" pitchFamily="18" charset="0"/>
                          <a:cs typeface="Times New Roman" pitchFamily="18" charset="0"/>
                        </a:rPr>
                        <a:t>Bike Price </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r>
                        <a:rPr lang="en-US" sz="2000" dirty="0" err="1" smtClean="0">
                          <a:latin typeface="Times New Roman" pitchFamily="18" charset="0"/>
                          <a:cs typeface="Times New Roman" pitchFamily="18" charset="0"/>
                        </a:rPr>
                        <a:t>Int</a:t>
                      </a:r>
                      <a:endParaRPr lang="en-IN" sz="2000" dirty="0">
                        <a:latin typeface="Times New Roman" pitchFamily="18" charset="0"/>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smtClean="0">
                          <a:effectLst/>
                          <a:latin typeface="Times New Roman" pitchFamily="18" charset="0"/>
                          <a:cs typeface="Times New Roman" pitchFamily="18" charset="0"/>
                        </a:rPr>
                        <a:t>Price of the Bike</a:t>
                      </a:r>
                      <a:endParaRPr lang="en-IN" sz="2000" dirty="0">
                        <a:effectLst/>
                        <a:latin typeface="Times New Roman" pitchFamily="18" charset="0"/>
                        <a:ea typeface="Calibri"/>
                        <a:cs typeface="Times New Roman" pitchFamily="18" charset="0"/>
                      </a:endParaRPr>
                    </a:p>
                  </a:txBody>
                  <a:tcPr marL="68580" marR="68580" marT="0" marB="0" anchor="ctr"/>
                </a:tc>
              </a:tr>
              <a:tr h="382864">
                <a:tc>
                  <a:txBody>
                    <a:bodyPr/>
                    <a:lstStyle/>
                    <a:p>
                      <a:pPr>
                        <a:lnSpc>
                          <a:spcPct val="115000"/>
                        </a:lnSpc>
                        <a:spcAft>
                          <a:spcPts val="0"/>
                        </a:spcAft>
                      </a:pPr>
                      <a:r>
                        <a:rPr lang="en-IN" sz="2000">
                          <a:effectLst/>
                          <a:latin typeface="Times New Roman" pitchFamily="18" charset="0"/>
                          <a:cs typeface="Times New Roman" pitchFamily="18" charset="0"/>
                        </a:rPr>
                        <a:t>5</a:t>
                      </a:r>
                      <a:endParaRPr lang="en-IN" sz="2000">
                        <a:effectLst/>
                        <a:latin typeface="Times New Roman" pitchFamily="18" charset="0"/>
                        <a:ea typeface="Calibri"/>
                        <a:cs typeface="Times New Roman" pitchFamily="18" charset="0"/>
                      </a:endParaRPr>
                    </a:p>
                  </a:txBody>
                  <a:tcPr marL="68580" marR="68580" marT="0" marB="0"/>
                </a:tc>
                <a:tc>
                  <a:txBody>
                    <a:bodyPr/>
                    <a:lstStyle/>
                    <a:p>
                      <a:r>
                        <a:rPr lang="en-US" sz="2000" dirty="0" smtClean="0">
                          <a:latin typeface="Times New Roman" pitchFamily="18" charset="0"/>
                          <a:cs typeface="Times New Roman" pitchFamily="18" charset="0"/>
                        </a:rPr>
                        <a:t>Days</a:t>
                      </a:r>
                      <a:endParaRPr lang="en-IN" sz="2000" dirty="0">
                        <a:latin typeface="Times New Roman" pitchFamily="18" charset="0"/>
                        <a:cs typeface="Times New Roman" pitchFamily="18" charset="0"/>
                      </a:endParaRPr>
                    </a:p>
                  </a:txBody>
                  <a:tcPr marL="68580" marR="68580" marT="0" marB="0" anchor="ctr"/>
                </a:tc>
                <a:tc>
                  <a:txBody>
                    <a:bodyPr/>
                    <a:lstStyle/>
                    <a:p>
                      <a:r>
                        <a:rPr lang="en-US" sz="2000" dirty="0" err="1" smtClean="0">
                          <a:latin typeface="Times New Roman" pitchFamily="18" charset="0"/>
                          <a:cs typeface="Times New Roman" pitchFamily="18" charset="0"/>
                        </a:rPr>
                        <a:t>Int</a:t>
                      </a:r>
                      <a:endParaRPr lang="en-IN" sz="2000" dirty="0">
                        <a:latin typeface="Times New Roman" pitchFamily="18" charset="0"/>
                        <a:cs typeface="Times New Roman" pitchFamily="18" charset="0"/>
                      </a:endParaRPr>
                    </a:p>
                  </a:txBody>
                  <a:tcPr marL="68580" marR="68580" marT="0" marB="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2000" dirty="0" smtClean="0">
                          <a:effectLst/>
                          <a:latin typeface="Times New Roman" pitchFamily="18" charset="0"/>
                          <a:cs typeface="Times New Roman" pitchFamily="18" charset="0"/>
                        </a:rPr>
                        <a:t>Not Null</a:t>
                      </a:r>
                      <a:endParaRPr lang="en-IN" sz="2000" dirty="0" smtClean="0">
                        <a:effectLst/>
                        <a:latin typeface="Times New Roman" pitchFamily="18" charset="0"/>
                        <a:ea typeface="Calibri"/>
                        <a:cs typeface="Times New Roman" pitchFamily="18" charset="0"/>
                      </a:endParaRPr>
                    </a:p>
                  </a:txBody>
                  <a:tcPr marL="68580" marR="68580" marT="0" marB="0"/>
                </a:tc>
                <a:tc>
                  <a:txBody>
                    <a:bodyPr/>
                    <a:lstStyle/>
                    <a:p>
                      <a:r>
                        <a:rPr lang="en-US" sz="2000" dirty="0" smtClean="0">
                          <a:latin typeface="Times New Roman" pitchFamily="18" charset="0"/>
                          <a:cs typeface="Times New Roman" pitchFamily="18" charset="0"/>
                        </a:rPr>
                        <a:t>Days of</a:t>
                      </a:r>
                      <a:r>
                        <a:rPr lang="en-US" sz="2000" baseline="0" dirty="0" smtClean="0">
                          <a:latin typeface="Times New Roman" pitchFamily="18" charset="0"/>
                          <a:cs typeface="Times New Roman" pitchFamily="18" charset="0"/>
                        </a:rPr>
                        <a:t> the Rent</a:t>
                      </a:r>
                      <a:endParaRPr lang="en-IN" sz="2000" dirty="0">
                        <a:latin typeface="Times New Roman" pitchFamily="18" charset="0"/>
                        <a:cs typeface="Times New Roman" pitchFamily="18" charset="0"/>
                      </a:endParaRPr>
                    </a:p>
                  </a:txBody>
                  <a:tcPr marL="68580" marR="68580" marT="0" marB="0" anchor="ctr"/>
                </a:tc>
              </a:tr>
              <a:tr h="455738">
                <a:tc>
                  <a:txBody>
                    <a:bodyPr/>
                    <a:lstStyle/>
                    <a:p>
                      <a:pPr>
                        <a:lnSpc>
                          <a:spcPct val="115000"/>
                        </a:lnSpc>
                        <a:spcAft>
                          <a:spcPts val="0"/>
                        </a:spcAft>
                      </a:pPr>
                      <a:r>
                        <a:rPr lang="en-IN" sz="2000" dirty="0">
                          <a:effectLst/>
                          <a:latin typeface="Times New Roman" pitchFamily="18" charset="0"/>
                          <a:cs typeface="Times New Roman" pitchFamily="18" charset="0"/>
                        </a:rPr>
                        <a:t>6</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smtClean="0">
                          <a:effectLst/>
                          <a:latin typeface="Times New Roman" pitchFamily="18" charset="0"/>
                          <a:cs typeface="Times New Roman" pitchFamily="18" charset="0"/>
                        </a:rPr>
                        <a:t>GST</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Decimal</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smtClean="0">
                          <a:effectLst/>
                          <a:latin typeface="Times New Roman" pitchFamily="18" charset="0"/>
                          <a:cs typeface="Times New Roman" pitchFamily="18" charset="0"/>
                        </a:rPr>
                        <a:t>GST</a:t>
                      </a:r>
                      <a:r>
                        <a:rPr lang="en-IN" sz="2000" baseline="0" dirty="0" smtClean="0">
                          <a:effectLst/>
                          <a:latin typeface="Times New Roman" pitchFamily="18" charset="0"/>
                          <a:cs typeface="Times New Roman" pitchFamily="18" charset="0"/>
                        </a:rPr>
                        <a:t> for Rent</a:t>
                      </a:r>
                      <a:endParaRPr lang="en-IN" sz="2000" dirty="0">
                        <a:effectLst/>
                        <a:latin typeface="Times New Roman" pitchFamily="18" charset="0"/>
                        <a:ea typeface="Calibri"/>
                        <a:cs typeface="Times New Roman" pitchFamily="18" charset="0"/>
                      </a:endParaRPr>
                    </a:p>
                  </a:txBody>
                  <a:tcPr marL="68580" marR="68580" marT="0" marB="0" anchor="ctr"/>
                </a:tc>
              </a:tr>
              <a:tr h="455738">
                <a:tc>
                  <a:txBody>
                    <a:bodyPr/>
                    <a:lstStyle/>
                    <a:p>
                      <a:pPr>
                        <a:lnSpc>
                          <a:spcPct val="115000"/>
                        </a:lnSpc>
                        <a:spcAft>
                          <a:spcPts val="0"/>
                        </a:spcAft>
                      </a:pPr>
                      <a:r>
                        <a:rPr lang="en-US" sz="2000" dirty="0" smtClean="0">
                          <a:effectLst/>
                          <a:latin typeface="Times New Roman" pitchFamily="18" charset="0"/>
                          <a:ea typeface="Calibri"/>
                          <a:cs typeface="Times New Roman" pitchFamily="18" charset="0"/>
                        </a:rPr>
                        <a:t>7</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Total Amount</a:t>
                      </a:r>
                      <a:endParaRPr lang="en-IN" sz="2000" dirty="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a:effectLst/>
                          <a:latin typeface="Times New Roman" pitchFamily="18" charset="0"/>
                          <a:cs typeface="Times New Roman" pitchFamily="18" charset="0"/>
                        </a:rPr>
                        <a:t>Decimal</a:t>
                      </a:r>
                      <a:endParaRPr lang="en-IN" sz="2000">
                        <a:effectLst/>
                        <a:latin typeface="Times New Roman" pitchFamily="18" charset="0"/>
                        <a:ea typeface="Calibri"/>
                        <a:cs typeface="Times New Roman" pitchFamily="18" charset="0"/>
                      </a:endParaRPr>
                    </a:p>
                  </a:txBody>
                  <a:tcPr marL="68580" marR="68580"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Not Null</a:t>
                      </a:r>
                      <a:endParaRPr lang="en-IN" sz="2000" dirty="0">
                        <a:effectLst/>
                        <a:latin typeface="Times New Roman" pitchFamily="18" charset="0"/>
                        <a:ea typeface="Calibri"/>
                        <a:cs typeface="Times New Roman" pitchFamily="18" charset="0"/>
                      </a:endParaRPr>
                    </a:p>
                  </a:txBody>
                  <a:tcPr marL="68580" marR="68580" marT="0" marB="0"/>
                </a:tc>
                <a:tc>
                  <a:txBody>
                    <a:bodyPr/>
                    <a:lstStyle/>
                    <a:p>
                      <a:pPr>
                        <a:lnSpc>
                          <a:spcPct val="115000"/>
                        </a:lnSpc>
                        <a:spcAft>
                          <a:spcPts val="0"/>
                        </a:spcAft>
                      </a:pPr>
                      <a:r>
                        <a:rPr lang="en-IN" sz="2000" dirty="0">
                          <a:effectLst/>
                          <a:latin typeface="Times New Roman" pitchFamily="18" charset="0"/>
                          <a:cs typeface="Times New Roman" pitchFamily="18" charset="0"/>
                        </a:rPr>
                        <a:t>Total cost (₹ INR)</a:t>
                      </a:r>
                      <a:endParaRPr lang="en-IN" sz="2000" dirty="0">
                        <a:effectLst/>
                        <a:latin typeface="Times New Roman" pitchFamily="18" charset="0"/>
                        <a:ea typeface="Calibri"/>
                        <a:cs typeface="Times New Roman" pitchFamily="18" charset="0"/>
                      </a:endParaRPr>
                    </a:p>
                  </a:txBody>
                  <a:tcPr marL="68580" marR="68580" marT="0" marB="0" anchor="ctr"/>
                </a:tc>
              </a:tr>
            </a:tbl>
          </a:graphicData>
        </a:graphic>
      </p:graphicFrame>
      <p:sp>
        <p:nvSpPr>
          <p:cNvPr id="11" name="TextBox 10">
            <a:extLst>
              <a:ext uri="{FF2B5EF4-FFF2-40B4-BE49-F238E27FC236}">
                <a16:creationId xmlns:a16="http://schemas.microsoft.com/office/drawing/2014/main" xmlns="" id="{562DCD41-61FA-9B67-BE30-5017457E4098}"/>
              </a:ext>
            </a:extLst>
          </p:cNvPr>
          <p:cNvSpPr txBox="1"/>
          <p:nvPr/>
        </p:nvSpPr>
        <p:spPr>
          <a:xfrm>
            <a:off x="334426" y="533400"/>
            <a:ext cx="5075774" cy="461665"/>
          </a:xfrm>
          <a:prstGeom prst="rect">
            <a:avLst/>
          </a:prstGeom>
          <a:noFill/>
        </p:spPr>
        <p:txBody>
          <a:bodyPr wrap="square">
            <a:spAutoFit/>
          </a:bodyPr>
          <a:lstStyle/>
          <a:p>
            <a:pPr algn="ctr"/>
            <a:r>
              <a:rPr lang="en-US" sz="2400" b="1" dirty="0">
                <a:latin typeface="Times New Roman" pitchFamily="18" charset="0"/>
                <a:cs typeface="Times New Roman" pitchFamily="18" charset="0"/>
              </a:rPr>
              <a:t>Table </a:t>
            </a:r>
            <a:r>
              <a:rPr lang="en-US" sz="2400" b="1" dirty="0" smtClean="0">
                <a:latin typeface="Times New Roman" pitchFamily="18" charset="0"/>
                <a:cs typeface="Times New Roman" pitchFamily="18" charset="0"/>
              </a:rPr>
              <a:t>Name: </a:t>
            </a:r>
            <a:r>
              <a:rPr lang="en-IN" sz="2400" b="1" dirty="0" smtClean="0">
                <a:latin typeface="Times New Roman" panose="02020603050405020304" pitchFamily="18" charset="0"/>
              </a:rPr>
              <a:t>Online </a:t>
            </a:r>
            <a:r>
              <a:rPr lang="en-IN" sz="2400" b="1" dirty="0">
                <a:latin typeface="Times New Roman" panose="02020603050405020304" pitchFamily="18" charset="0"/>
              </a:rPr>
              <a:t>Invoice Details</a:t>
            </a:r>
            <a:endParaRPr lang="en-US" sz="2400" b="1" dirty="0">
              <a:latin typeface="Times New Roman" pitchFamily="18" charset="0"/>
              <a:cs typeface="Times New Roman" pitchFamily="18" charset="0"/>
            </a:endParaRPr>
          </a:p>
        </p:txBody>
      </p:sp>
    </p:spTree>
    <p:extLst>
      <p:ext uri="{BB962C8B-B14F-4D97-AF65-F5344CB8AC3E}">
        <p14:creationId xmlns:p14="http://schemas.microsoft.com/office/powerpoint/2010/main" val="94550485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E6C43309-16E3-1838-EFDB-670735F62441}"/>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5E8A024B-B24A-670C-F75C-C385F6E74D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562DCD41-61FA-9B67-BE30-5017457E4098}"/>
              </a:ext>
            </a:extLst>
          </p:cNvPr>
          <p:cNvSpPr txBox="1"/>
          <p:nvPr/>
        </p:nvSpPr>
        <p:spPr>
          <a:xfrm>
            <a:off x="2362200" y="5961924"/>
            <a:ext cx="4590288" cy="369332"/>
          </a:xfrm>
          <a:prstGeom prst="rect">
            <a:avLst/>
          </a:prstGeom>
          <a:noFill/>
        </p:spPr>
        <p:txBody>
          <a:bodyPr wrap="square">
            <a:spAutoFit/>
          </a:bodyPr>
          <a:lstStyle/>
          <a:p>
            <a:pPr algn="ctr"/>
            <a:r>
              <a:rPr lang="en-US" dirty="0">
                <a:latin typeface="Times New Roman" pitchFamily="18" charset="0"/>
                <a:cs typeface="Times New Roman" pitchFamily="18" charset="0"/>
              </a:rPr>
              <a:t>Table No: </a:t>
            </a:r>
            <a:r>
              <a:rPr lang="en-US" dirty="0" smtClean="0">
                <a:latin typeface="Times New Roman" pitchFamily="18" charset="0"/>
                <a:cs typeface="Times New Roman" pitchFamily="18" charset="0"/>
              </a:rPr>
              <a:t>11</a:t>
            </a:r>
            <a:r>
              <a:rPr lang="en-US" dirty="0" smtClean="0">
                <a:latin typeface="Times New Roman" pitchFamily="18" charset="0"/>
                <a:cs typeface="Times New Roman" pitchFamily="18" charset="0"/>
              </a:rPr>
              <a:t> .</a:t>
            </a:r>
            <a:r>
              <a:rPr lang="en-IN" dirty="0" smtClean="0">
                <a:latin typeface="Times New Roman" panose="02020603050405020304" pitchFamily="18" charset="0"/>
              </a:rPr>
              <a:t>Contact Queries Table</a:t>
            </a:r>
            <a:endParaRPr lang="en-US" b="1" dirty="0">
              <a:latin typeface="Times New Roman" pitchFamily="18" charset="0"/>
              <a:cs typeface="Times New Roman" pitchFamily="18" charset="0"/>
            </a:endParaRPr>
          </a:p>
        </p:txBody>
      </p:sp>
      <p:graphicFrame>
        <p:nvGraphicFramePr>
          <p:cNvPr id="8" name="Content Placeholder 3"/>
          <p:cNvGraphicFramePr>
            <a:graphicFrameLocks/>
          </p:cNvGraphicFramePr>
          <p:nvPr>
            <p:extLst>
              <p:ext uri="{D42A27DB-BD31-4B8C-83A1-F6EECF244321}">
                <p14:modId xmlns:p14="http://schemas.microsoft.com/office/powerpoint/2010/main" val="2166110010"/>
              </p:ext>
            </p:extLst>
          </p:nvPr>
        </p:nvGraphicFramePr>
        <p:xfrm>
          <a:off x="457200" y="1600200"/>
          <a:ext cx="8228672" cy="3662928"/>
        </p:xfrm>
        <a:graphic>
          <a:graphicData uri="http://schemas.openxmlformats.org/drawingml/2006/table">
            <a:tbl>
              <a:tblPr firstRow="1" firstCol="1" bandRow="1">
                <a:tableStyleId>{5C22544A-7EE6-4342-B048-85BDC9FD1C3A}</a:tableStyleId>
              </a:tblPr>
              <a:tblGrid>
                <a:gridCol w="1306488">
                  <a:extLst>
                    <a:ext uri="{9D8B030D-6E8A-4147-A177-3AD203B41FA5}">
                      <a16:colId xmlns="" xmlns:a16="http://schemas.microsoft.com/office/drawing/2014/main" val="20000"/>
                    </a:ext>
                  </a:extLst>
                </a:gridCol>
                <a:gridCol w="1392311">
                  <a:extLst>
                    <a:ext uri="{9D8B030D-6E8A-4147-A177-3AD203B41FA5}">
                      <a16:colId xmlns="" xmlns:a16="http://schemas.microsoft.com/office/drawing/2014/main" val="20001"/>
                    </a:ext>
                  </a:extLst>
                </a:gridCol>
                <a:gridCol w="2323860">
                  <a:extLst>
                    <a:ext uri="{9D8B030D-6E8A-4147-A177-3AD203B41FA5}">
                      <a16:colId xmlns="" xmlns:a16="http://schemas.microsoft.com/office/drawing/2014/main" val="20002"/>
                    </a:ext>
                  </a:extLst>
                </a:gridCol>
                <a:gridCol w="1804274">
                  <a:extLst>
                    <a:ext uri="{9D8B030D-6E8A-4147-A177-3AD203B41FA5}">
                      <a16:colId xmlns="" xmlns:a16="http://schemas.microsoft.com/office/drawing/2014/main" val="20003"/>
                    </a:ext>
                  </a:extLst>
                </a:gridCol>
                <a:gridCol w="1401739">
                  <a:extLst>
                    <a:ext uri="{9D8B030D-6E8A-4147-A177-3AD203B41FA5}">
                      <a16:colId xmlns="" xmlns:a16="http://schemas.microsoft.com/office/drawing/2014/main" val="20004"/>
                    </a:ext>
                  </a:extLst>
                </a:gridCol>
              </a:tblGrid>
              <a:tr h="461527">
                <a:tc>
                  <a:txBody>
                    <a:bodyPr/>
                    <a:lstStyle/>
                    <a:p>
                      <a:pPr algn="ctr">
                        <a:lnSpc>
                          <a:spcPct val="115000"/>
                        </a:lnSpc>
                        <a:spcAft>
                          <a:spcPts val="0"/>
                        </a:spcAft>
                      </a:pPr>
                      <a:r>
                        <a:rPr lang="en-IN" sz="2000" dirty="0">
                          <a:effectLst/>
                        </a:rPr>
                        <a:t>Serial no:</a:t>
                      </a:r>
                      <a:endParaRPr lang="en-IN" sz="2000" dirty="0">
                        <a:effectLst/>
                        <a:latin typeface="Calibri"/>
                        <a:ea typeface="Calibri"/>
                        <a:cs typeface="Times New Roman"/>
                      </a:endParaRPr>
                    </a:p>
                  </a:txBody>
                  <a:tcPr marL="85195" marR="85195" marT="0" marB="0"/>
                </a:tc>
                <a:tc>
                  <a:txBody>
                    <a:bodyPr/>
                    <a:lstStyle/>
                    <a:p>
                      <a:pPr algn="ctr">
                        <a:lnSpc>
                          <a:spcPct val="115000"/>
                        </a:lnSpc>
                        <a:spcAft>
                          <a:spcPts val="0"/>
                        </a:spcAft>
                      </a:pPr>
                      <a:r>
                        <a:rPr lang="en-IN" sz="2000" dirty="0">
                          <a:effectLst/>
                        </a:rPr>
                        <a:t>Field Name</a:t>
                      </a:r>
                      <a:endParaRPr lang="en-IN" sz="2000" dirty="0">
                        <a:effectLst/>
                        <a:latin typeface="Calibri"/>
                        <a:ea typeface="Calibri"/>
                        <a:cs typeface="Times New Roman"/>
                      </a:endParaRPr>
                    </a:p>
                  </a:txBody>
                  <a:tcPr marL="85195" marR="85195" marT="0" marB="0"/>
                </a:tc>
                <a:tc>
                  <a:txBody>
                    <a:bodyPr/>
                    <a:lstStyle/>
                    <a:p>
                      <a:pPr algn="ctr">
                        <a:lnSpc>
                          <a:spcPct val="115000"/>
                        </a:lnSpc>
                        <a:spcAft>
                          <a:spcPts val="0"/>
                        </a:spcAft>
                      </a:pPr>
                      <a:r>
                        <a:rPr lang="en-IN" sz="2000" dirty="0">
                          <a:effectLst/>
                        </a:rPr>
                        <a:t>Data Type</a:t>
                      </a:r>
                      <a:endParaRPr lang="en-IN" sz="2000" dirty="0">
                        <a:effectLst/>
                        <a:latin typeface="Calibri"/>
                        <a:ea typeface="Calibri"/>
                        <a:cs typeface="Times New Roman"/>
                      </a:endParaRPr>
                    </a:p>
                  </a:txBody>
                  <a:tcPr marL="85195" marR="85195" marT="0" marB="0"/>
                </a:tc>
                <a:tc>
                  <a:txBody>
                    <a:bodyPr/>
                    <a:lstStyle/>
                    <a:p>
                      <a:pPr algn="ctr">
                        <a:lnSpc>
                          <a:spcPct val="115000"/>
                        </a:lnSpc>
                        <a:spcAft>
                          <a:spcPts val="0"/>
                        </a:spcAft>
                      </a:pPr>
                      <a:r>
                        <a:rPr lang="en-IN" sz="2000" dirty="0">
                          <a:effectLst/>
                        </a:rPr>
                        <a:t>Constraints</a:t>
                      </a:r>
                      <a:endParaRPr lang="en-IN" sz="2000" dirty="0">
                        <a:effectLst/>
                        <a:latin typeface="Calibri"/>
                        <a:ea typeface="Calibri"/>
                        <a:cs typeface="Times New Roman"/>
                      </a:endParaRPr>
                    </a:p>
                  </a:txBody>
                  <a:tcPr marL="85195" marR="85195" marT="0" marB="0"/>
                </a:tc>
                <a:tc>
                  <a:txBody>
                    <a:bodyPr/>
                    <a:lstStyle/>
                    <a:p>
                      <a:pPr algn="ctr">
                        <a:lnSpc>
                          <a:spcPct val="115000"/>
                        </a:lnSpc>
                        <a:spcAft>
                          <a:spcPts val="0"/>
                        </a:spcAft>
                      </a:pPr>
                      <a:r>
                        <a:rPr lang="en-IN" sz="2000" dirty="0">
                          <a:effectLst/>
                        </a:rPr>
                        <a:t>Description</a:t>
                      </a:r>
                      <a:endParaRPr lang="en-IN" sz="2000" dirty="0">
                        <a:effectLst/>
                        <a:latin typeface="Calibri"/>
                        <a:ea typeface="Calibri"/>
                        <a:cs typeface="Times New Roman"/>
                      </a:endParaRPr>
                    </a:p>
                  </a:txBody>
                  <a:tcPr marL="85195" marR="85195" marT="0" marB="0"/>
                </a:tc>
                <a:extLst>
                  <a:ext uri="{0D108BD9-81ED-4DB2-BD59-A6C34878D82A}">
                    <a16:rowId xmlns="" xmlns:a16="http://schemas.microsoft.com/office/drawing/2014/main" val="10000"/>
                  </a:ext>
                </a:extLst>
              </a:tr>
              <a:tr h="588996">
                <a:tc>
                  <a:txBody>
                    <a:bodyPr/>
                    <a:lstStyle/>
                    <a:p>
                      <a:pPr>
                        <a:lnSpc>
                          <a:spcPct val="115000"/>
                        </a:lnSpc>
                        <a:spcAft>
                          <a:spcPts val="0"/>
                        </a:spcAft>
                      </a:pPr>
                      <a:r>
                        <a:rPr lang="en-IN" sz="2000" dirty="0">
                          <a:effectLst/>
                          <a:latin typeface="Times New Roman" pitchFamily="18" charset="0"/>
                          <a:cs typeface="Times New Roman" pitchFamily="18" charset="0"/>
                        </a:rPr>
                        <a:t>1</a:t>
                      </a:r>
                      <a:endParaRPr lang="en-IN" sz="2000" dirty="0">
                        <a:effectLst/>
                        <a:latin typeface="Times New Roman" pitchFamily="18" charset="0"/>
                        <a:ea typeface="Calibri"/>
                        <a:cs typeface="Times New Roman" pitchFamily="18" charset="0"/>
                      </a:endParaRPr>
                    </a:p>
                  </a:txBody>
                  <a:tcPr marL="73242" marR="73242" marT="0" marB="0"/>
                </a:tc>
                <a:tc>
                  <a:txBody>
                    <a:bodyPr/>
                    <a:lstStyle/>
                    <a:p>
                      <a:pPr>
                        <a:lnSpc>
                          <a:spcPct val="115000"/>
                        </a:lnSpc>
                        <a:spcAft>
                          <a:spcPts val="0"/>
                        </a:spcAft>
                      </a:pPr>
                      <a:r>
                        <a:rPr lang="en-IN" sz="2000" dirty="0" err="1">
                          <a:effectLst/>
                          <a:latin typeface="Times New Roman" pitchFamily="18" charset="0"/>
                          <a:cs typeface="Times New Roman" pitchFamily="18" charset="0"/>
                        </a:rPr>
                        <a:t>User_id</a:t>
                      </a:r>
                      <a:endParaRPr lang="en-IN" sz="2000" dirty="0">
                        <a:effectLst/>
                        <a:latin typeface="Times New Roman" pitchFamily="18" charset="0"/>
                        <a:ea typeface="Calibri"/>
                        <a:cs typeface="Times New Roman" pitchFamily="18" charset="0"/>
                      </a:endParaRPr>
                    </a:p>
                  </a:txBody>
                  <a:tcPr marL="73242" marR="73242"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INT </a:t>
                      </a:r>
                      <a:endParaRPr lang="en-IN" sz="2000" dirty="0">
                        <a:effectLst/>
                        <a:latin typeface="Times New Roman" pitchFamily="18" charset="0"/>
                        <a:ea typeface="Calibri"/>
                        <a:cs typeface="Times New Roman" pitchFamily="18" charset="0"/>
                      </a:endParaRPr>
                    </a:p>
                  </a:txBody>
                  <a:tcPr marL="73242" marR="73242" marT="0" marB="0" anchor="ctr"/>
                </a:tc>
                <a:tc>
                  <a:txBody>
                    <a:bodyPr/>
                    <a:lstStyle/>
                    <a:p>
                      <a:pPr>
                        <a:lnSpc>
                          <a:spcPct val="115000"/>
                        </a:lnSpc>
                        <a:spcAft>
                          <a:spcPts val="0"/>
                        </a:spcAft>
                      </a:pPr>
                      <a:r>
                        <a:rPr lang="en-IN" sz="2000">
                          <a:effectLst/>
                          <a:latin typeface="Times New Roman" pitchFamily="18" charset="0"/>
                          <a:cs typeface="Times New Roman" pitchFamily="18" charset="0"/>
                        </a:rPr>
                        <a:t>Primary</a:t>
                      </a:r>
                      <a:endParaRPr lang="en-IN" sz="2000">
                        <a:effectLst/>
                        <a:latin typeface="Times New Roman" pitchFamily="18" charset="0"/>
                        <a:ea typeface="Calibri"/>
                        <a:cs typeface="Times New Roman" pitchFamily="18" charset="0"/>
                      </a:endParaRPr>
                    </a:p>
                  </a:txBody>
                  <a:tcPr marL="73242" marR="73242" marT="0" marB="0"/>
                </a:tc>
                <a:tc>
                  <a:txBody>
                    <a:bodyPr/>
                    <a:lstStyle/>
                    <a:p>
                      <a:pPr>
                        <a:lnSpc>
                          <a:spcPct val="115000"/>
                        </a:lnSpc>
                        <a:spcAft>
                          <a:spcPts val="0"/>
                        </a:spcAft>
                      </a:pPr>
                      <a:r>
                        <a:rPr lang="en-IN" sz="2000" dirty="0">
                          <a:effectLst/>
                          <a:latin typeface="Times New Roman" pitchFamily="18" charset="0"/>
                          <a:cs typeface="Times New Roman" pitchFamily="18" charset="0"/>
                        </a:rPr>
                        <a:t>Query ID</a:t>
                      </a:r>
                      <a:endParaRPr lang="en-IN" sz="2000" dirty="0">
                        <a:effectLst/>
                        <a:latin typeface="Times New Roman" pitchFamily="18" charset="0"/>
                        <a:ea typeface="Calibri"/>
                        <a:cs typeface="Times New Roman" pitchFamily="18" charset="0"/>
                      </a:endParaRPr>
                    </a:p>
                  </a:txBody>
                  <a:tcPr marL="73242" marR="73242" marT="0" marB="0" anchor="ctr"/>
                </a:tc>
                <a:extLst>
                  <a:ext uri="{0D108BD9-81ED-4DB2-BD59-A6C34878D82A}">
                    <a16:rowId xmlns="" xmlns:a16="http://schemas.microsoft.com/office/drawing/2014/main" val="10001"/>
                  </a:ext>
                </a:extLst>
              </a:tr>
              <a:tr h="456839">
                <a:tc>
                  <a:txBody>
                    <a:bodyPr/>
                    <a:lstStyle/>
                    <a:p>
                      <a:pPr>
                        <a:lnSpc>
                          <a:spcPct val="115000"/>
                        </a:lnSpc>
                        <a:spcAft>
                          <a:spcPts val="0"/>
                        </a:spcAft>
                      </a:pPr>
                      <a:r>
                        <a:rPr lang="en-IN" sz="2000">
                          <a:effectLst/>
                          <a:latin typeface="Times New Roman" pitchFamily="18" charset="0"/>
                          <a:cs typeface="Times New Roman" pitchFamily="18" charset="0"/>
                        </a:rPr>
                        <a:t>2</a:t>
                      </a:r>
                      <a:endParaRPr lang="en-IN" sz="2000">
                        <a:effectLst/>
                        <a:latin typeface="Times New Roman" pitchFamily="18" charset="0"/>
                        <a:ea typeface="Calibri"/>
                        <a:cs typeface="Times New Roman" pitchFamily="18" charset="0"/>
                      </a:endParaRPr>
                    </a:p>
                  </a:txBody>
                  <a:tcPr marL="73242" marR="73242" marT="0" marB="0"/>
                </a:tc>
                <a:tc>
                  <a:txBody>
                    <a:bodyPr/>
                    <a:lstStyle/>
                    <a:p>
                      <a:pPr>
                        <a:lnSpc>
                          <a:spcPct val="115000"/>
                        </a:lnSpc>
                        <a:spcAft>
                          <a:spcPts val="0"/>
                        </a:spcAft>
                      </a:pPr>
                      <a:r>
                        <a:rPr lang="en-IN" sz="2000" dirty="0">
                          <a:effectLst/>
                          <a:latin typeface="Times New Roman" pitchFamily="18" charset="0"/>
                          <a:cs typeface="Times New Roman" pitchFamily="18" charset="0"/>
                        </a:rPr>
                        <a:t>Name</a:t>
                      </a:r>
                      <a:endParaRPr lang="en-IN" sz="2000" dirty="0">
                        <a:effectLst/>
                        <a:latin typeface="Times New Roman" pitchFamily="18" charset="0"/>
                        <a:ea typeface="Calibri"/>
                        <a:cs typeface="Times New Roman" pitchFamily="18" charset="0"/>
                      </a:endParaRPr>
                    </a:p>
                  </a:txBody>
                  <a:tcPr marL="73242" marR="73242"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Varchar (150)</a:t>
                      </a:r>
                      <a:endParaRPr lang="en-IN" sz="2000" dirty="0">
                        <a:effectLst/>
                        <a:latin typeface="Times New Roman" pitchFamily="18" charset="0"/>
                        <a:ea typeface="Calibri"/>
                        <a:cs typeface="Times New Roman" pitchFamily="18" charset="0"/>
                      </a:endParaRPr>
                    </a:p>
                  </a:txBody>
                  <a:tcPr marL="73242" marR="73242"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73242" marR="73242" marT="0" marB="0"/>
                </a:tc>
                <a:tc>
                  <a:txBody>
                    <a:bodyPr/>
                    <a:lstStyle/>
                    <a:p>
                      <a:pPr>
                        <a:lnSpc>
                          <a:spcPct val="115000"/>
                        </a:lnSpc>
                        <a:spcAft>
                          <a:spcPts val="0"/>
                        </a:spcAft>
                      </a:pPr>
                      <a:r>
                        <a:rPr lang="en-IN" sz="2000">
                          <a:effectLst/>
                          <a:latin typeface="Times New Roman" pitchFamily="18" charset="0"/>
                          <a:cs typeface="Times New Roman" pitchFamily="18" charset="0"/>
                        </a:rPr>
                        <a:t>User name</a:t>
                      </a:r>
                      <a:endParaRPr lang="en-IN" sz="2000">
                        <a:effectLst/>
                        <a:latin typeface="Times New Roman" pitchFamily="18" charset="0"/>
                        <a:ea typeface="Calibri"/>
                        <a:cs typeface="Times New Roman" pitchFamily="18" charset="0"/>
                      </a:endParaRPr>
                    </a:p>
                  </a:txBody>
                  <a:tcPr marL="73242" marR="73242" marT="0" marB="0" anchor="ctr"/>
                </a:tc>
                <a:extLst>
                  <a:ext uri="{0D108BD9-81ED-4DB2-BD59-A6C34878D82A}">
                    <a16:rowId xmlns="" xmlns:a16="http://schemas.microsoft.com/office/drawing/2014/main" val="10002"/>
                  </a:ext>
                </a:extLst>
              </a:tr>
              <a:tr h="753486">
                <a:tc>
                  <a:txBody>
                    <a:bodyPr/>
                    <a:lstStyle/>
                    <a:p>
                      <a:pPr>
                        <a:lnSpc>
                          <a:spcPct val="115000"/>
                        </a:lnSpc>
                        <a:spcAft>
                          <a:spcPts val="0"/>
                        </a:spcAft>
                      </a:pPr>
                      <a:r>
                        <a:rPr lang="en-IN" sz="2000">
                          <a:effectLst/>
                          <a:latin typeface="Times New Roman" pitchFamily="18" charset="0"/>
                          <a:cs typeface="Times New Roman" pitchFamily="18" charset="0"/>
                        </a:rPr>
                        <a:t>3</a:t>
                      </a:r>
                      <a:endParaRPr lang="en-IN" sz="2000">
                        <a:effectLst/>
                        <a:latin typeface="Times New Roman" pitchFamily="18" charset="0"/>
                        <a:ea typeface="Calibri"/>
                        <a:cs typeface="Times New Roman" pitchFamily="18" charset="0"/>
                      </a:endParaRPr>
                    </a:p>
                  </a:txBody>
                  <a:tcPr marL="73242" marR="73242" marT="0" marB="0"/>
                </a:tc>
                <a:tc>
                  <a:txBody>
                    <a:bodyPr/>
                    <a:lstStyle/>
                    <a:p>
                      <a:pPr>
                        <a:lnSpc>
                          <a:spcPct val="115000"/>
                        </a:lnSpc>
                        <a:spcAft>
                          <a:spcPts val="0"/>
                        </a:spcAft>
                      </a:pPr>
                      <a:r>
                        <a:rPr lang="en-IN" sz="2000" dirty="0">
                          <a:effectLst/>
                          <a:latin typeface="Times New Roman" pitchFamily="18" charset="0"/>
                          <a:cs typeface="Times New Roman" pitchFamily="18" charset="0"/>
                        </a:rPr>
                        <a:t>Email Id</a:t>
                      </a:r>
                      <a:endParaRPr lang="en-IN" sz="2000" dirty="0">
                        <a:effectLst/>
                        <a:latin typeface="Times New Roman" pitchFamily="18" charset="0"/>
                        <a:ea typeface="Calibri"/>
                        <a:cs typeface="Times New Roman" pitchFamily="18" charset="0"/>
                      </a:endParaRPr>
                    </a:p>
                  </a:txBody>
                  <a:tcPr marL="73242" marR="73242"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Varchar (150)</a:t>
                      </a:r>
                      <a:endParaRPr lang="en-IN" sz="2000" dirty="0">
                        <a:effectLst/>
                        <a:latin typeface="Times New Roman" pitchFamily="18" charset="0"/>
                        <a:ea typeface="Calibri"/>
                        <a:cs typeface="Times New Roman" pitchFamily="18" charset="0"/>
                      </a:endParaRPr>
                    </a:p>
                  </a:txBody>
                  <a:tcPr marL="73242" marR="73242"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73242" marR="73242" marT="0" marB="0"/>
                </a:tc>
                <a:tc>
                  <a:txBody>
                    <a:bodyPr/>
                    <a:lstStyle/>
                    <a:p>
                      <a:pPr>
                        <a:lnSpc>
                          <a:spcPct val="115000"/>
                        </a:lnSpc>
                        <a:spcAft>
                          <a:spcPts val="0"/>
                        </a:spcAft>
                      </a:pPr>
                      <a:r>
                        <a:rPr lang="en-IN" sz="2000">
                          <a:effectLst/>
                          <a:latin typeface="Times New Roman" pitchFamily="18" charset="0"/>
                          <a:cs typeface="Times New Roman" pitchFamily="18" charset="0"/>
                        </a:rPr>
                        <a:t>Email of sender</a:t>
                      </a:r>
                      <a:endParaRPr lang="en-IN" sz="2000">
                        <a:effectLst/>
                        <a:latin typeface="Times New Roman" pitchFamily="18" charset="0"/>
                        <a:ea typeface="Calibri"/>
                        <a:cs typeface="Times New Roman" pitchFamily="18" charset="0"/>
                      </a:endParaRPr>
                    </a:p>
                  </a:txBody>
                  <a:tcPr marL="73242" marR="73242" marT="0" marB="0" anchor="ctr"/>
                </a:tc>
                <a:extLst>
                  <a:ext uri="{0D108BD9-81ED-4DB2-BD59-A6C34878D82A}">
                    <a16:rowId xmlns="" xmlns:a16="http://schemas.microsoft.com/office/drawing/2014/main" val="10003"/>
                  </a:ext>
                </a:extLst>
              </a:tr>
              <a:tr h="675481">
                <a:tc>
                  <a:txBody>
                    <a:bodyPr/>
                    <a:lstStyle/>
                    <a:p>
                      <a:pPr>
                        <a:lnSpc>
                          <a:spcPct val="115000"/>
                        </a:lnSpc>
                        <a:spcAft>
                          <a:spcPts val="0"/>
                        </a:spcAft>
                      </a:pPr>
                      <a:r>
                        <a:rPr lang="en-IN" sz="2000">
                          <a:effectLst/>
                          <a:latin typeface="Times New Roman" pitchFamily="18" charset="0"/>
                          <a:cs typeface="Times New Roman" pitchFamily="18" charset="0"/>
                        </a:rPr>
                        <a:t>4</a:t>
                      </a:r>
                      <a:endParaRPr lang="en-IN" sz="2000">
                        <a:effectLst/>
                        <a:latin typeface="Times New Roman" pitchFamily="18" charset="0"/>
                        <a:ea typeface="Calibri"/>
                        <a:cs typeface="Times New Roman" pitchFamily="18" charset="0"/>
                      </a:endParaRPr>
                    </a:p>
                  </a:txBody>
                  <a:tcPr marL="73242" marR="73242" marT="0" marB="0"/>
                </a:tc>
                <a:tc>
                  <a:txBody>
                    <a:bodyPr/>
                    <a:lstStyle/>
                    <a:p>
                      <a:pPr>
                        <a:lnSpc>
                          <a:spcPct val="115000"/>
                        </a:lnSpc>
                        <a:spcAft>
                          <a:spcPts val="0"/>
                        </a:spcAft>
                      </a:pPr>
                      <a:r>
                        <a:rPr lang="en-IN" sz="2000">
                          <a:effectLst/>
                          <a:latin typeface="Times New Roman" pitchFamily="18" charset="0"/>
                          <a:cs typeface="Times New Roman" pitchFamily="18" charset="0"/>
                        </a:rPr>
                        <a:t>Message</a:t>
                      </a:r>
                      <a:endParaRPr lang="en-IN" sz="2000">
                        <a:effectLst/>
                        <a:latin typeface="Times New Roman" pitchFamily="18" charset="0"/>
                        <a:ea typeface="Calibri"/>
                        <a:cs typeface="Times New Roman" pitchFamily="18" charset="0"/>
                      </a:endParaRPr>
                    </a:p>
                  </a:txBody>
                  <a:tcPr marL="73242" marR="73242" marT="0" marB="0" anchor="ctr"/>
                </a:tc>
                <a:tc>
                  <a:txBody>
                    <a:bodyPr/>
                    <a:lstStyle/>
                    <a:p>
                      <a:pPr>
                        <a:lnSpc>
                          <a:spcPct val="115000"/>
                        </a:lnSpc>
                        <a:spcAft>
                          <a:spcPts val="0"/>
                        </a:spcAft>
                      </a:pPr>
                      <a:r>
                        <a:rPr lang="en-IN" sz="2000">
                          <a:effectLst/>
                          <a:latin typeface="Times New Roman" pitchFamily="18" charset="0"/>
                          <a:cs typeface="Times New Roman" pitchFamily="18" charset="0"/>
                        </a:rPr>
                        <a:t>Text</a:t>
                      </a:r>
                      <a:endParaRPr lang="en-IN" sz="2000">
                        <a:effectLst/>
                        <a:latin typeface="Times New Roman" pitchFamily="18" charset="0"/>
                        <a:ea typeface="Calibri"/>
                        <a:cs typeface="Times New Roman" pitchFamily="18" charset="0"/>
                      </a:endParaRPr>
                    </a:p>
                  </a:txBody>
                  <a:tcPr marL="73242" marR="73242"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73242" marR="73242" marT="0" marB="0"/>
                </a:tc>
                <a:tc>
                  <a:txBody>
                    <a:bodyPr/>
                    <a:lstStyle/>
                    <a:p>
                      <a:pPr>
                        <a:lnSpc>
                          <a:spcPct val="115000"/>
                        </a:lnSpc>
                        <a:spcAft>
                          <a:spcPts val="0"/>
                        </a:spcAft>
                      </a:pPr>
                      <a:r>
                        <a:rPr lang="en-IN" sz="2000">
                          <a:effectLst/>
                          <a:latin typeface="Times New Roman" pitchFamily="18" charset="0"/>
                          <a:cs typeface="Times New Roman" pitchFamily="18" charset="0"/>
                        </a:rPr>
                        <a:t>User message</a:t>
                      </a:r>
                      <a:endParaRPr lang="en-IN" sz="2000">
                        <a:effectLst/>
                        <a:latin typeface="Times New Roman" pitchFamily="18" charset="0"/>
                        <a:ea typeface="Calibri"/>
                        <a:cs typeface="Times New Roman" pitchFamily="18" charset="0"/>
                      </a:endParaRPr>
                    </a:p>
                  </a:txBody>
                  <a:tcPr marL="73242" marR="73242" marT="0" marB="0" anchor="ctr"/>
                </a:tc>
                <a:extLst>
                  <a:ext uri="{0D108BD9-81ED-4DB2-BD59-A6C34878D82A}">
                    <a16:rowId xmlns="" xmlns:a16="http://schemas.microsoft.com/office/drawing/2014/main" val="10004"/>
                  </a:ext>
                </a:extLst>
              </a:tr>
              <a:tr h="692671">
                <a:tc>
                  <a:txBody>
                    <a:bodyPr/>
                    <a:lstStyle/>
                    <a:p>
                      <a:pPr>
                        <a:lnSpc>
                          <a:spcPct val="115000"/>
                        </a:lnSpc>
                        <a:spcAft>
                          <a:spcPts val="0"/>
                        </a:spcAft>
                      </a:pPr>
                      <a:r>
                        <a:rPr lang="en-IN" sz="2000">
                          <a:effectLst/>
                          <a:latin typeface="Times New Roman" pitchFamily="18" charset="0"/>
                          <a:cs typeface="Times New Roman" pitchFamily="18" charset="0"/>
                        </a:rPr>
                        <a:t>5</a:t>
                      </a:r>
                      <a:endParaRPr lang="en-IN" sz="2000">
                        <a:effectLst/>
                        <a:latin typeface="Times New Roman" pitchFamily="18" charset="0"/>
                        <a:ea typeface="Calibri"/>
                        <a:cs typeface="Times New Roman" pitchFamily="18" charset="0"/>
                      </a:endParaRPr>
                    </a:p>
                  </a:txBody>
                  <a:tcPr marL="73242" marR="73242" marT="0" marB="0"/>
                </a:tc>
                <a:tc>
                  <a:txBody>
                    <a:bodyPr/>
                    <a:lstStyle/>
                    <a:p>
                      <a:pPr>
                        <a:lnSpc>
                          <a:spcPct val="115000"/>
                        </a:lnSpc>
                        <a:spcAft>
                          <a:spcPts val="0"/>
                        </a:spcAft>
                      </a:pPr>
                      <a:r>
                        <a:rPr lang="en-IN" sz="2000">
                          <a:effectLst/>
                          <a:latin typeface="Times New Roman" pitchFamily="18" charset="0"/>
                          <a:cs typeface="Times New Roman" pitchFamily="18" charset="0"/>
                        </a:rPr>
                        <a:t>Status</a:t>
                      </a:r>
                      <a:endParaRPr lang="en-IN" sz="2000">
                        <a:effectLst/>
                        <a:latin typeface="Times New Roman" pitchFamily="18" charset="0"/>
                        <a:ea typeface="Calibri"/>
                        <a:cs typeface="Times New Roman" pitchFamily="18" charset="0"/>
                      </a:endParaRPr>
                    </a:p>
                  </a:txBody>
                  <a:tcPr marL="73242" marR="73242" marT="0" marB="0" anchor="ctr"/>
                </a:tc>
                <a:tc>
                  <a:txBody>
                    <a:bodyPr/>
                    <a:lstStyle/>
                    <a:p>
                      <a:pPr>
                        <a:lnSpc>
                          <a:spcPct val="115000"/>
                        </a:lnSpc>
                        <a:spcAft>
                          <a:spcPts val="0"/>
                        </a:spcAft>
                      </a:pPr>
                      <a:r>
                        <a:rPr lang="en-IN" sz="2000" dirty="0">
                          <a:effectLst/>
                          <a:latin typeface="Times New Roman" pitchFamily="18" charset="0"/>
                          <a:cs typeface="Times New Roman" pitchFamily="18" charset="0"/>
                        </a:rPr>
                        <a:t>Enum</a:t>
                      </a:r>
                      <a:endParaRPr lang="en-IN" sz="2000" dirty="0">
                        <a:effectLst/>
                        <a:latin typeface="Times New Roman" pitchFamily="18" charset="0"/>
                        <a:ea typeface="Calibri"/>
                        <a:cs typeface="Times New Roman" pitchFamily="18" charset="0"/>
                      </a:endParaRPr>
                    </a:p>
                  </a:txBody>
                  <a:tcPr marL="73242" marR="73242" marT="0" marB="0" anchor="ctr"/>
                </a:tc>
                <a:tc>
                  <a:txBody>
                    <a:bodyPr/>
                    <a:lstStyle/>
                    <a:p>
                      <a:pPr>
                        <a:lnSpc>
                          <a:spcPct val="115000"/>
                        </a:lnSpc>
                        <a:spcAft>
                          <a:spcPts val="0"/>
                        </a:spcAft>
                      </a:pPr>
                      <a:r>
                        <a:rPr lang="en-IN" sz="2000">
                          <a:effectLst/>
                          <a:latin typeface="Times New Roman" pitchFamily="18" charset="0"/>
                          <a:cs typeface="Times New Roman" pitchFamily="18" charset="0"/>
                        </a:rPr>
                        <a:t>Not Null</a:t>
                      </a:r>
                      <a:endParaRPr lang="en-IN" sz="2000">
                        <a:effectLst/>
                        <a:latin typeface="Times New Roman" pitchFamily="18" charset="0"/>
                        <a:ea typeface="Calibri"/>
                        <a:cs typeface="Times New Roman" pitchFamily="18" charset="0"/>
                      </a:endParaRPr>
                    </a:p>
                  </a:txBody>
                  <a:tcPr marL="73242" marR="73242" marT="0" marB="0"/>
                </a:tc>
                <a:tc>
                  <a:txBody>
                    <a:bodyPr/>
                    <a:lstStyle/>
                    <a:p>
                      <a:pPr>
                        <a:lnSpc>
                          <a:spcPct val="115000"/>
                        </a:lnSpc>
                        <a:spcAft>
                          <a:spcPts val="0"/>
                        </a:spcAft>
                      </a:pPr>
                      <a:r>
                        <a:rPr lang="en-IN" sz="2000" dirty="0">
                          <a:effectLst/>
                          <a:latin typeface="Times New Roman" pitchFamily="18" charset="0"/>
                          <a:cs typeface="Times New Roman" pitchFamily="18" charset="0"/>
                        </a:rPr>
                        <a:t>Query status</a:t>
                      </a:r>
                      <a:endParaRPr lang="en-IN" sz="2000" dirty="0">
                        <a:effectLst/>
                        <a:latin typeface="Times New Roman" pitchFamily="18" charset="0"/>
                        <a:ea typeface="Calibri"/>
                        <a:cs typeface="Times New Roman" pitchFamily="18" charset="0"/>
                      </a:endParaRPr>
                    </a:p>
                  </a:txBody>
                  <a:tcPr marL="73242" marR="73242" marT="0" marB="0" anchor="ctr"/>
                </a:tc>
                <a:extLst>
                  <a:ext uri="{0D108BD9-81ED-4DB2-BD59-A6C34878D82A}">
                    <a16:rowId xmlns="" xmlns:a16="http://schemas.microsoft.com/office/drawing/2014/main" val="10005"/>
                  </a:ext>
                </a:extLst>
              </a:tr>
            </a:tbl>
          </a:graphicData>
        </a:graphic>
      </p:graphicFrame>
      <p:sp>
        <p:nvSpPr>
          <p:cNvPr id="9" name="TextBox 8">
            <a:extLst>
              <a:ext uri="{FF2B5EF4-FFF2-40B4-BE49-F238E27FC236}">
                <a16:creationId xmlns:a16="http://schemas.microsoft.com/office/drawing/2014/main" xmlns="" id="{562DCD41-61FA-9B67-BE30-5017457E4098}"/>
              </a:ext>
            </a:extLst>
          </p:cNvPr>
          <p:cNvSpPr txBox="1"/>
          <p:nvPr/>
        </p:nvSpPr>
        <p:spPr>
          <a:xfrm>
            <a:off x="228600" y="685800"/>
            <a:ext cx="5146057" cy="461665"/>
          </a:xfrm>
          <a:prstGeom prst="rect">
            <a:avLst/>
          </a:prstGeom>
          <a:noFill/>
        </p:spPr>
        <p:txBody>
          <a:bodyPr wrap="square">
            <a:spAutoFit/>
          </a:bodyPr>
          <a:lstStyle/>
          <a:p>
            <a:pPr algn="ctr"/>
            <a:r>
              <a:rPr lang="en-US" sz="2400" b="1" dirty="0">
                <a:latin typeface="Times New Roman" pitchFamily="18" charset="0"/>
                <a:cs typeface="Times New Roman" pitchFamily="18" charset="0"/>
              </a:rPr>
              <a:t>Table </a:t>
            </a:r>
            <a:r>
              <a:rPr lang="en-US" sz="2400" b="1" dirty="0" smtClean="0">
                <a:latin typeface="Times New Roman" pitchFamily="18" charset="0"/>
                <a:cs typeface="Times New Roman" pitchFamily="18" charset="0"/>
              </a:rPr>
              <a:t>Name:</a:t>
            </a:r>
            <a:r>
              <a:rPr lang="en-IN" sz="2400" b="1" dirty="0" smtClean="0">
                <a:latin typeface="Times New Roman" panose="02020603050405020304" pitchFamily="18" charset="0"/>
              </a:rPr>
              <a:t>Contact Queries Table</a:t>
            </a:r>
            <a:endParaRPr lang="en-US" sz="2400" b="1" dirty="0">
              <a:latin typeface="Times New Roman" pitchFamily="18" charset="0"/>
              <a:cs typeface="Times New Roman" pitchFamily="18" charset="0"/>
            </a:endParaRPr>
          </a:p>
        </p:txBody>
      </p:sp>
    </p:spTree>
    <p:extLst>
      <p:ext uri="{BB962C8B-B14F-4D97-AF65-F5344CB8AC3E}">
        <p14:creationId xmlns:p14="http://schemas.microsoft.com/office/powerpoint/2010/main" val="3101831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4" y="465137"/>
            <a:ext cx="1216025" cy="121602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20750"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 y="7937"/>
            <a:ext cx="9116456" cy="617858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762000" y="197346"/>
            <a:ext cx="7769226" cy="5124480"/>
          </a:xfrm>
          <a:prstGeom prst="rect">
            <a:avLst/>
          </a:prstGeom>
        </p:spPr>
        <p:txBody>
          <a:bodyPr wrap="square">
            <a:spAutoFit/>
          </a:bodyPr>
          <a:lstStyle/>
          <a:p>
            <a:pPr algn="ctr"/>
            <a:r>
              <a:rPr lang="en-US" sz="2400" b="1" dirty="0">
                <a:latin typeface="Times New Roman" pitchFamily="18" charset="0"/>
                <a:cs typeface="Times New Roman" pitchFamily="18" charset="0"/>
              </a:rPr>
              <a:t>ABSTRACT</a:t>
            </a:r>
          </a:p>
          <a:p>
            <a:pPr algn="ctr"/>
            <a:endParaRPr lang="en-US" sz="2300" b="1" dirty="0">
              <a:latin typeface="Times New Roman" pitchFamily="18" charset="0"/>
              <a:cs typeface="Times New Roman" pitchFamily="18" charset="0"/>
            </a:endParaRP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	</a:t>
            </a:r>
            <a:r>
              <a:rPr lang="en-IN" sz="2000" dirty="0">
                <a:latin typeface="Times New Roman" pitchFamily="18" charset="0"/>
                <a:cs typeface="Times New Roman" pitchFamily="18" charset="0"/>
              </a:rPr>
              <a:t>The Bike Rental with Explore system is a web-based platform designed to provide a seamless bike rental experience while helping users explore tourist destinations. Developed using HTML, CSS, JavaScript, and Bootstrap, PHP and MYSQL the system offers a responsive and user-friendly interface. It features an interactive location map</a:t>
            </a:r>
            <a:r>
              <a:rPr lang="en-IN" sz="2000" b="1" dirty="0">
                <a:latin typeface="Times New Roman" pitchFamily="18" charset="0"/>
                <a:cs typeface="Times New Roman" pitchFamily="18" charset="0"/>
              </a:rPr>
              <a:t>, </a:t>
            </a:r>
            <a:r>
              <a:rPr lang="en-IN" sz="2000" dirty="0">
                <a:latin typeface="Times New Roman" pitchFamily="18" charset="0"/>
                <a:cs typeface="Times New Roman" pitchFamily="18" charset="0"/>
              </a:rPr>
              <a:t>allowing users to discover popular tourist spots and locate nearby rental stations. This innovative approach enhances travel convenience and promotes eco- transportation. The system consists of two key modules: User Module and Admin Module</a:t>
            </a:r>
            <a:r>
              <a:rPr lang="en-IN" sz="2000" b="1" dirty="0">
                <a:latin typeface="Times New Roman" pitchFamily="18" charset="0"/>
                <a:cs typeface="Times New Roman" pitchFamily="18" charset="0"/>
              </a:rPr>
              <a:t>.</a:t>
            </a:r>
            <a:r>
              <a:rPr lang="en-IN" sz="2000" dirty="0">
                <a:latin typeface="Times New Roman" pitchFamily="18" charset="0"/>
                <a:cs typeface="Times New Roman" pitchFamily="18" charset="0"/>
              </a:rPr>
              <a:t> Users can register, browse bikes, check rental pricing, and book bikes online. Users can register,</a:t>
            </a:r>
            <a:r>
              <a:rPr lang="en-IN" sz="2000" b="1" dirty="0">
                <a:latin typeface="Times New Roman" pitchFamily="18" charset="0"/>
                <a:cs typeface="Times New Roman" pitchFamily="18" charset="0"/>
              </a:rPr>
              <a:t> </a:t>
            </a:r>
            <a:r>
              <a:rPr lang="en-IN" sz="2000" dirty="0">
                <a:latin typeface="Times New Roman" pitchFamily="18" charset="0"/>
                <a:cs typeface="Times New Roman" pitchFamily="18" charset="0"/>
              </a:rPr>
              <a:t>browse bikes, check rental pricing, and book bikes online. A Online Invoice system ensures hassle-free Admin panel , Users can also leave reviews and ratings, helping others make informed rental decisions. </a:t>
            </a:r>
          </a:p>
        </p:txBody>
      </p:sp>
    </p:spTree>
    <p:extLst>
      <p:ext uri="{BB962C8B-B14F-4D97-AF65-F5344CB8AC3E}">
        <p14:creationId xmlns:p14="http://schemas.microsoft.com/office/powerpoint/2010/main" val="406376928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470176" y="276285"/>
            <a:ext cx="8683625" cy="6340197"/>
          </a:xfrm>
          <a:prstGeom prst="rect">
            <a:avLst/>
          </a:prstGeom>
        </p:spPr>
        <p:txBody>
          <a:bodyPr wrap="square">
            <a:spAutoFit/>
          </a:bodyPr>
          <a:lstStyle/>
          <a:p>
            <a:pPr algn="ctr"/>
            <a:r>
              <a:rPr lang="en-IN" sz="2400" b="1" dirty="0">
                <a:latin typeface="Times New Roman" pitchFamily="18" charset="0"/>
                <a:cs typeface="Times New Roman" pitchFamily="18" charset="0"/>
              </a:rPr>
              <a:t>MODULE </a:t>
            </a:r>
            <a:r>
              <a:rPr lang="en-IN" sz="2400" b="1" dirty="0" smtClean="0">
                <a:latin typeface="Times New Roman" pitchFamily="18" charset="0"/>
                <a:cs typeface="Times New Roman" pitchFamily="18" charset="0"/>
              </a:rPr>
              <a:t>DESCRIPTION</a:t>
            </a:r>
          </a:p>
          <a:p>
            <a:pPr algn="ctr"/>
            <a:endParaRPr lang="en-US" sz="2400" b="1" dirty="0">
              <a:latin typeface="Times New Roman" pitchFamily="18" charset="0"/>
              <a:cs typeface="Times New Roman" pitchFamily="18" charset="0"/>
            </a:endParaRPr>
          </a:p>
          <a:p>
            <a:r>
              <a:rPr lang="en-US" sz="2400" b="1" dirty="0" smtClean="0">
                <a:latin typeface="Times New Roman" pitchFamily="18" charset="0"/>
                <a:cs typeface="Times New Roman" pitchFamily="18" charset="0"/>
              </a:rPr>
              <a:t>User </a:t>
            </a:r>
            <a:r>
              <a:rPr lang="en-US" sz="2400" b="1" dirty="0">
                <a:latin typeface="Times New Roman" pitchFamily="18" charset="0"/>
                <a:cs typeface="Times New Roman" pitchFamily="18" charset="0"/>
              </a:rPr>
              <a:t>Module </a:t>
            </a:r>
            <a:endParaRPr lang="en-US" sz="2400" b="1" dirty="0" smtClean="0">
              <a:latin typeface="Times New Roman" pitchFamily="18" charset="0"/>
              <a:cs typeface="Times New Roman" pitchFamily="18" charset="0"/>
            </a:endParaRPr>
          </a:p>
          <a:p>
            <a:endParaRPr lang="en-US" sz="2400" b="1" dirty="0">
              <a:latin typeface="Times New Roman" pitchFamily="18" charset="0"/>
              <a:cs typeface="Times New Roman" pitchFamily="18" charset="0"/>
            </a:endParaRPr>
          </a:p>
          <a:p>
            <a:pPr algn="just"/>
            <a:r>
              <a:rPr lang="en-US" sz="2000" dirty="0" smtClean="0">
                <a:latin typeface="Times New Roman" pitchFamily="18" charset="0"/>
                <a:cs typeface="Times New Roman" pitchFamily="18" charset="0"/>
              </a:rPr>
              <a:t>The </a:t>
            </a:r>
            <a:r>
              <a:rPr lang="en-US" sz="2000" dirty="0">
                <a:latin typeface="Times New Roman" pitchFamily="18" charset="0"/>
                <a:cs typeface="Times New Roman" pitchFamily="18" charset="0"/>
              </a:rPr>
              <a:t>User Module allows individuals to register, log in, and manage their accounts. </a:t>
            </a:r>
            <a:endParaRPr lang="en-US" sz="2000" dirty="0" smtClean="0">
              <a:latin typeface="Times New Roman" pitchFamily="18" charset="0"/>
              <a:cs typeface="Times New Roman" pitchFamily="18" charset="0"/>
            </a:endParaRPr>
          </a:p>
          <a:p>
            <a:pPr marL="342900" indent="-342900" algn="just">
              <a:lnSpc>
                <a:spcPct val="150000"/>
              </a:lnSpc>
              <a:buFont typeface="Arial" pitchFamily="34" charset="0"/>
              <a:buChar char="•"/>
            </a:pPr>
            <a:r>
              <a:rPr lang="en-US" sz="2000" b="1" dirty="0" smtClean="0">
                <a:latin typeface="Times New Roman" pitchFamily="18" charset="0"/>
                <a:cs typeface="Times New Roman" pitchFamily="18" charset="0"/>
              </a:rPr>
              <a:t>Register/Login</a:t>
            </a:r>
            <a:r>
              <a:rPr lang="en-US" sz="2000" dirty="0">
                <a:latin typeface="Times New Roman" pitchFamily="18" charset="0"/>
                <a:cs typeface="Times New Roman" pitchFamily="18" charset="0"/>
              </a:rPr>
              <a:t>: Create an account and access the system securely.</a:t>
            </a:r>
          </a:p>
          <a:p>
            <a:pPr marL="342900" indent="-342900" algn="just">
              <a:lnSpc>
                <a:spcPct val="150000"/>
              </a:lnSpc>
              <a:buFont typeface="Arial" pitchFamily="34" charset="0"/>
              <a:buChar char="•"/>
            </a:pPr>
            <a:r>
              <a:rPr lang="en-US" sz="2000" b="1" dirty="0" smtClean="0">
                <a:latin typeface="Times New Roman" pitchFamily="18" charset="0"/>
                <a:cs typeface="Times New Roman" pitchFamily="18" charset="0"/>
              </a:rPr>
              <a:t>Browse </a:t>
            </a:r>
            <a:r>
              <a:rPr lang="en-US" sz="2000" b="1" dirty="0">
                <a:latin typeface="Times New Roman" pitchFamily="18" charset="0"/>
                <a:cs typeface="Times New Roman" pitchFamily="18" charset="0"/>
              </a:rPr>
              <a:t>Bikes</a:t>
            </a:r>
            <a:r>
              <a:rPr lang="en-US" sz="2000" b="1"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 View available bikes</a:t>
            </a:r>
            <a:endParaRPr lang="en-US" sz="2000" b="1" dirty="0" smtClean="0">
              <a:latin typeface="Times New Roman" pitchFamily="18" charset="0"/>
              <a:cs typeface="Times New Roman" pitchFamily="18" charset="0"/>
            </a:endParaRPr>
          </a:p>
          <a:p>
            <a:pPr marL="342900" indent="-342900" algn="just">
              <a:lnSpc>
                <a:spcPct val="150000"/>
              </a:lnSpc>
              <a:buFont typeface="Arial" pitchFamily="34" charset="0"/>
              <a:buChar char="•"/>
            </a:pPr>
            <a:r>
              <a:rPr lang="en-US" sz="2000" b="1" dirty="0" smtClean="0">
                <a:latin typeface="Times New Roman" pitchFamily="18" charset="0"/>
                <a:cs typeface="Times New Roman" pitchFamily="18" charset="0"/>
              </a:rPr>
              <a:t>Book </a:t>
            </a:r>
            <a:r>
              <a:rPr lang="en-US" sz="2000" b="1" dirty="0">
                <a:latin typeface="Times New Roman" pitchFamily="18" charset="0"/>
                <a:cs typeface="Times New Roman" pitchFamily="18" charset="0"/>
              </a:rPr>
              <a:t>Bikes</a:t>
            </a:r>
            <a:r>
              <a:rPr lang="en-US" sz="2000" dirty="0" smtClean="0">
                <a:latin typeface="Times New Roman" pitchFamily="18" charset="0"/>
                <a:cs typeface="Times New Roman" pitchFamily="18" charset="0"/>
              </a:rPr>
              <a:t>:, check </a:t>
            </a:r>
            <a:r>
              <a:rPr lang="en-US" sz="2000" dirty="0">
                <a:latin typeface="Times New Roman" pitchFamily="18" charset="0"/>
                <a:cs typeface="Times New Roman" pitchFamily="18" charset="0"/>
              </a:rPr>
              <a:t>prices and features, and make bookings.</a:t>
            </a:r>
          </a:p>
          <a:p>
            <a:pPr marL="342900" indent="-342900" algn="just">
              <a:lnSpc>
                <a:spcPct val="150000"/>
              </a:lnSpc>
              <a:buFont typeface="Arial" pitchFamily="34" charset="0"/>
              <a:buChar char="•"/>
            </a:pPr>
            <a:r>
              <a:rPr lang="en-US" sz="2000" b="1" dirty="0">
                <a:latin typeface="Times New Roman" pitchFamily="18" charset="0"/>
                <a:cs typeface="Times New Roman" pitchFamily="18" charset="0"/>
              </a:rPr>
              <a:t>Manage Profile</a:t>
            </a:r>
            <a:r>
              <a:rPr lang="en-US" sz="2000" dirty="0">
                <a:latin typeface="Times New Roman" pitchFamily="18" charset="0"/>
                <a:cs typeface="Times New Roman" pitchFamily="18" charset="0"/>
              </a:rPr>
              <a:t>: Update personal information like name, email, phone, address, license, etc.</a:t>
            </a:r>
          </a:p>
          <a:p>
            <a:pPr marL="342900" indent="-342900" algn="just">
              <a:lnSpc>
                <a:spcPct val="150000"/>
              </a:lnSpc>
              <a:buFont typeface="Arial" pitchFamily="34" charset="0"/>
              <a:buChar char="•"/>
            </a:pPr>
            <a:r>
              <a:rPr lang="en-US" sz="2000" b="1" dirty="0">
                <a:latin typeface="Times New Roman" pitchFamily="18" charset="0"/>
                <a:cs typeface="Times New Roman" pitchFamily="18" charset="0"/>
              </a:rPr>
              <a:t>Rental History &amp; Contracts</a:t>
            </a:r>
            <a:r>
              <a:rPr lang="en-US" sz="2000" dirty="0">
                <a:latin typeface="Times New Roman" pitchFamily="18" charset="0"/>
                <a:cs typeface="Times New Roman" pitchFamily="18" charset="0"/>
              </a:rPr>
              <a:t>: Track previous bookings and view rental agreements.</a:t>
            </a:r>
          </a:p>
          <a:p>
            <a:pPr marL="342900" indent="-342900" algn="just">
              <a:lnSpc>
                <a:spcPct val="150000"/>
              </a:lnSpc>
              <a:buFont typeface="Arial" pitchFamily="34" charset="0"/>
              <a:buChar char="•"/>
            </a:pPr>
            <a:r>
              <a:rPr lang="en-US" sz="2000" b="1" dirty="0">
                <a:latin typeface="Times New Roman" pitchFamily="18" charset="0"/>
                <a:cs typeface="Times New Roman" pitchFamily="18" charset="0"/>
              </a:rPr>
              <a:t>Explore Tourist Spots</a:t>
            </a:r>
            <a:r>
              <a:rPr lang="en-US" sz="2000" dirty="0">
                <a:latin typeface="Times New Roman" pitchFamily="18" charset="0"/>
                <a:cs typeface="Times New Roman" pitchFamily="18" charset="0"/>
              </a:rPr>
              <a:t>: Use maps to discover popular destinations and routes.</a:t>
            </a:r>
          </a:p>
          <a:p>
            <a:pPr marL="342900" indent="-342900" algn="just">
              <a:lnSpc>
                <a:spcPct val="150000"/>
              </a:lnSpc>
              <a:buFont typeface="Arial" pitchFamily="34" charset="0"/>
              <a:buChar char="•"/>
            </a:pPr>
            <a:r>
              <a:rPr lang="en-US" sz="2000" b="1" dirty="0">
                <a:latin typeface="Times New Roman" pitchFamily="18" charset="0"/>
                <a:cs typeface="Times New Roman" pitchFamily="18" charset="0"/>
              </a:rPr>
              <a:t>Post Testimonials</a:t>
            </a:r>
            <a:r>
              <a:rPr lang="en-US" sz="2000" dirty="0">
                <a:latin typeface="Times New Roman" pitchFamily="18" charset="0"/>
                <a:cs typeface="Times New Roman" pitchFamily="18" charset="0"/>
              </a:rPr>
              <a:t>: Share feedback and experiences.</a:t>
            </a:r>
          </a:p>
          <a:p>
            <a:pPr algn="just"/>
            <a:r>
              <a:rPr lang="en-US" sz="2000" b="1" dirty="0" smtClean="0">
                <a:latin typeface="Times New Roman" pitchFamily="18" charset="0"/>
                <a:cs typeface="Times New Roman" pitchFamily="18" charset="0"/>
              </a:rPr>
              <a:t> </a:t>
            </a:r>
            <a:endParaRPr lang="en-US" sz="2000" b="1" dirty="0">
              <a:latin typeface="Times New Roman" pitchFamily="18" charset="0"/>
              <a:cs typeface="Times New Roman" pitchFamily="18" charset="0"/>
            </a:endParaRPr>
          </a:p>
        </p:txBody>
      </p:sp>
    </p:spTree>
    <p:extLst>
      <p:ext uri="{BB962C8B-B14F-4D97-AF65-F5344CB8AC3E}">
        <p14:creationId xmlns:p14="http://schemas.microsoft.com/office/powerpoint/2010/main" val="24241033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08752" y="276285"/>
            <a:ext cx="8282848" cy="6247864"/>
          </a:xfrm>
          <a:prstGeom prst="rect">
            <a:avLst/>
          </a:prstGeom>
        </p:spPr>
        <p:txBody>
          <a:bodyPr wrap="square">
            <a:spAutoFit/>
          </a:bodyPr>
          <a:lstStyle/>
          <a:p>
            <a:pPr algn="ctr"/>
            <a:r>
              <a:rPr lang="en-IN" sz="2400" b="1" dirty="0">
                <a:latin typeface="Times New Roman" pitchFamily="18" charset="0"/>
                <a:cs typeface="Times New Roman" pitchFamily="18" charset="0"/>
              </a:rPr>
              <a:t>MODULE </a:t>
            </a:r>
            <a:r>
              <a:rPr lang="en-IN" sz="2400" b="1" dirty="0" smtClean="0">
                <a:latin typeface="Times New Roman" pitchFamily="18" charset="0"/>
                <a:cs typeface="Times New Roman" pitchFamily="18" charset="0"/>
              </a:rPr>
              <a:t>DESCRIPTION</a:t>
            </a:r>
          </a:p>
          <a:p>
            <a:pPr algn="ctr"/>
            <a:endParaRPr lang="en-US" sz="2400" b="1" dirty="0">
              <a:latin typeface="Times New Roman" pitchFamily="18" charset="0"/>
              <a:cs typeface="Times New Roman" pitchFamily="18" charset="0"/>
            </a:endParaRPr>
          </a:p>
          <a:p>
            <a:r>
              <a:rPr lang="en-US" sz="2400" b="1" dirty="0" smtClean="0">
                <a:latin typeface="Times New Roman" pitchFamily="18" charset="0"/>
                <a:cs typeface="Times New Roman" pitchFamily="18" charset="0"/>
              </a:rPr>
              <a:t>Admin </a:t>
            </a:r>
            <a:r>
              <a:rPr lang="en-US" sz="2400" b="1" dirty="0">
                <a:latin typeface="Times New Roman" pitchFamily="18" charset="0"/>
                <a:cs typeface="Times New Roman" pitchFamily="18" charset="0"/>
              </a:rPr>
              <a:t>Module </a:t>
            </a:r>
          </a:p>
          <a:p>
            <a:endParaRPr lang="en-US" sz="2400" b="1" dirty="0" smtClean="0">
              <a:latin typeface="Times New Roman" pitchFamily="18" charset="0"/>
              <a:cs typeface="Times New Roman" pitchFamily="18" charset="0"/>
            </a:endParaRPr>
          </a:p>
          <a:p>
            <a:pPr algn="just"/>
            <a:r>
              <a:rPr lang="en-US" sz="2000" dirty="0" smtClean="0">
                <a:latin typeface="Times New Roman" pitchFamily="18" charset="0"/>
                <a:cs typeface="Times New Roman" pitchFamily="18" charset="0"/>
              </a:rPr>
              <a:t>The </a:t>
            </a:r>
            <a:r>
              <a:rPr lang="en-US" sz="2000" dirty="0">
                <a:latin typeface="Times New Roman" pitchFamily="18" charset="0"/>
                <a:cs typeface="Times New Roman" pitchFamily="18" charset="0"/>
              </a:rPr>
              <a:t>Admin Module provides tools to oversee and manage the platform. Admins can:</a:t>
            </a:r>
          </a:p>
          <a:p>
            <a:pPr marL="342900" indent="-342900" algn="just">
              <a:lnSpc>
                <a:spcPct val="150000"/>
              </a:lnSpc>
              <a:buFont typeface="Arial" pitchFamily="34" charset="0"/>
              <a:buChar char="•"/>
            </a:pPr>
            <a:r>
              <a:rPr lang="en-US" sz="2000" b="1" dirty="0">
                <a:latin typeface="Times New Roman" pitchFamily="18" charset="0"/>
                <a:cs typeface="Times New Roman" pitchFamily="18" charset="0"/>
              </a:rPr>
              <a:t>Admin Login</a:t>
            </a:r>
            <a:r>
              <a:rPr lang="en-US" sz="2000" dirty="0">
                <a:latin typeface="Times New Roman" pitchFamily="18" charset="0"/>
                <a:cs typeface="Times New Roman" pitchFamily="18" charset="0"/>
              </a:rPr>
              <a:t>: Securely access the admin dashboard.</a:t>
            </a:r>
          </a:p>
          <a:p>
            <a:pPr marL="342900" indent="-342900" algn="just">
              <a:lnSpc>
                <a:spcPct val="150000"/>
              </a:lnSpc>
              <a:buFont typeface="Arial" pitchFamily="34" charset="0"/>
              <a:buChar char="•"/>
            </a:pPr>
            <a:r>
              <a:rPr lang="en-US" sz="2000" b="1" dirty="0">
                <a:latin typeface="Times New Roman" pitchFamily="18" charset="0"/>
                <a:cs typeface="Times New Roman" pitchFamily="18" charset="0"/>
              </a:rPr>
              <a:t>Dashboard View</a:t>
            </a:r>
            <a:r>
              <a:rPr lang="en-US" sz="2000" dirty="0">
                <a:latin typeface="Times New Roman" pitchFamily="18" charset="0"/>
                <a:cs typeface="Times New Roman" pitchFamily="18" charset="0"/>
              </a:rPr>
              <a:t>: Monitor user activity, bookings, and rental stats.</a:t>
            </a:r>
          </a:p>
          <a:p>
            <a:pPr marL="342900" indent="-342900" algn="just">
              <a:lnSpc>
                <a:spcPct val="150000"/>
              </a:lnSpc>
              <a:buFont typeface="Arial" pitchFamily="34" charset="0"/>
              <a:buChar char="•"/>
            </a:pPr>
            <a:r>
              <a:rPr lang="en-US" sz="2000" b="1" dirty="0" smtClean="0">
                <a:latin typeface="Times New Roman" pitchFamily="18" charset="0"/>
                <a:cs typeface="Times New Roman" pitchFamily="18" charset="0"/>
              </a:rPr>
              <a:t>Manage </a:t>
            </a:r>
            <a:r>
              <a:rPr lang="en-US" sz="2000" b="1" dirty="0">
                <a:latin typeface="Times New Roman" pitchFamily="18" charset="0"/>
                <a:cs typeface="Times New Roman" pitchFamily="18" charset="0"/>
              </a:rPr>
              <a:t>Bikes</a:t>
            </a:r>
            <a:r>
              <a:rPr lang="en-US" sz="2000" dirty="0">
                <a:latin typeface="Times New Roman" pitchFamily="18" charset="0"/>
                <a:cs typeface="Times New Roman" pitchFamily="18" charset="0"/>
              </a:rPr>
              <a:t>: Add, update, or remove bike listings.</a:t>
            </a:r>
          </a:p>
          <a:p>
            <a:pPr marL="342900" indent="-342900" algn="just">
              <a:lnSpc>
                <a:spcPct val="150000"/>
              </a:lnSpc>
              <a:buFont typeface="Arial" pitchFamily="34" charset="0"/>
              <a:buChar char="•"/>
            </a:pPr>
            <a:r>
              <a:rPr lang="en-US" sz="2000" b="1" dirty="0">
                <a:latin typeface="Times New Roman" pitchFamily="18" charset="0"/>
                <a:cs typeface="Times New Roman" pitchFamily="18" charset="0"/>
              </a:rPr>
              <a:t>User Management</a:t>
            </a:r>
            <a:r>
              <a:rPr lang="en-US" sz="2000" dirty="0">
                <a:latin typeface="Times New Roman" pitchFamily="18" charset="0"/>
                <a:cs typeface="Times New Roman" pitchFamily="18" charset="0"/>
              </a:rPr>
              <a:t>: Approve users, manage accounts, and resolve issues.</a:t>
            </a:r>
          </a:p>
          <a:p>
            <a:pPr marL="342900" indent="-342900" algn="just">
              <a:lnSpc>
                <a:spcPct val="150000"/>
              </a:lnSpc>
              <a:buFont typeface="Arial" pitchFamily="34" charset="0"/>
              <a:buChar char="•"/>
            </a:pPr>
            <a:r>
              <a:rPr lang="en-US" sz="2000" b="1" dirty="0">
                <a:latin typeface="Times New Roman" pitchFamily="18" charset="0"/>
                <a:cs typeface="Times New Roman" pitchFamily="18" charset="0"/>
              </a:rPr>
              <a:t>Booking Management</a:t>
            </a:r>
            <a:r>
              <a:rPr lang="en-US" sz="2000" dirty="0">
                <a:latin typeface="Times New Roman" pitchFamily="18" charset="0"/>
                <a:cs typeface="Times New Roman" pitchFamily="18" charset="0"/>
              </a:rPr>
              <a:t>: View, confirm, or cancel user bookings.</a:t>
            </a:r>
          </a:p>
          <a:p>
            <a:pPr marL="342900" indent="-342900" algn="just">
              <a:lnSpc>
                <a:spcPct val="150000"/>
              </a:lnSpc>
              <a:buFont typeface="Arial" pitchFamily="34" charset="0"/>
              <a:buChar char="•"/>
            </a:pPr>
            <a:r>
              <a:rPr lang="en-US" sz="2000" b="1" dirty="0">
                <a:latin typeface="Times New Roman" pitchFamily="18" charset="0"/>
                <a:cs typeface="Times New Roman" pitchFamily="18" charset="0"/>
              </a:rPr>
              <a:t>Contract Queries</a:t>
            </a:r>
            <a:r>
              <a:rPr lang="en-US" sz="2000" dirty="0">
                <a:latin typeface="Times New Roman" pitchFamily="18" charset="0"/>
                <a:cs typeface="Times New Roman" pitchFamily="18" charset="0"/>
              </a:rPr>
              <a:t>: Handle user concerns about rental terms or payments.</a:t>
            </a:r>
          </a:p>
          <a:p>
            <a:pPr marL="342900" indent="-342900" algn="just">
              <a:lnSpc>
                <a:spcPct val="150000"/>
              </a:lnSpc>
              <a:buFont typeface="Arial" pitchFamily="34" charset="0"/>
              <a:buChar char="•"/>
            </a:pPr>
            <a:r>
              <a:rPr lang="en-US" sz="2000" b="1" dirty="0">
                <a:latin typeface="Times New Roman" pitchFamily="18" charset="0"/>
                <a:cs typeface="Times New Roman" pitchFamily="18" charset="0"/>
              </a:rPr>
              <a:t>Subscription Management</a:t>
            </a:r>
            <a:r>
              <a:rPr lang="en-US" sz="2000" dirty="0">
                <a:latin typeface="Times New Roman" pitchFamily="18" charset="0"/>
                <a:cs typeface="Times New Roman" pitchFamily="18" charset="0"/>
              </a:rPr>
              <a:t>: Manage newsletter subscribers and send updates.</a:t>
            </a:r>
          </a:p>
          <a:p>
            <a:pPr algn="just"/>
            <a:endParaRPr lang="en-US" sz="2400" b="1" dirty="0">
              <a:latin typeface="Times New Roman" pitchFamily="18" charset="0"/>
              <a:cs typeface="Times New Roman" pitchFamily="18" charset="0"/>
            </a:endParaRPr>
          </a:p>
        </p:txBody>
      </p:sp>
    </p:spTree>
    <p:extLst>
      <p:ext uri="{BB962C8B-B14F-4D97-AF65-F5344CB8AC3E}">
        <p14:creationId xmlns:p14="http://schemas.microsoft.com/office/powerpoint/2010/main" val="73996772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08753" y="276285"/>
            <a:ext cx="8282848" cy="4939814"/>
          </a:xfrm>
          <a:prstGeom prst="rect">
            <a:avLst/>
          </a:prstGeom>
        </p:spPr>
        <p:txBody>
          <a:bodyPr wrap="square">
            <a:spAutoFit/>
          </a:bodyPr>
          <a:lstStyle/>
          <a:p>
            <a:pPr algn="ctr"/>
            <a:r>
              <a:rPr lang="en-US" sz="2400" b="1" dirty="0">
                <a:latin typeface="Times New Roman" pitchFamily="18" charset="0"/>
                <a:cs typeface="Times New Roman" pitchFamily="18" charset="0"/>
              </a:rPr>
              <a:t>CONCLUSION</a:t>
            </a:r>
          </a:p>
          <a:p>
            <a:pPr algn="ctr"/>
            <a:endParaRPr lang="en-US" sz="2300" b="1" dirty="0">
              <a:latin typeface="Times New Roman" pitchFamily="18" charset="0"/>
              <a:cs typeface="Times New Roman" pitchFamily="18" charset="0"/>
            </a:endParaRPr>
          </a:p>
          <a:p>
            <a:pPr algn="ctr"/>
            <a:endParaRPr lang="en-US" sz="2400" b="1" dirty="0">
              <a:latin typeface="Times New Roman" pitchFamily="18" charset="0"/>
              <a:cs typeface="Times New Roman" pitchFamily="18" charset="0"/>
            </a:endParaRPr>
          </a:p>
          <a:p>
            <a:pPr algn="just"/>
            <a:r>
              <a:rPr lang="en-IN" sz="2400" dirty="0">
                <a:latin typeface="Times New Roman" pitchFamily="18" charset="0"/>
                <a:cs typeface="Times New Roman" pitchFamily="18" charset="0"/>
              </a:rPr>
              <a:t>	</a:t>
            </a:r>
            <a:r>
              <a:rPr lang="en-IN" sz="2000" dirty="0">
                <a:effectLst/>
                <a:latin typeface="Times New Roman" panose="02020603050405020304" pitchFamily="18" charset="0"/>
                <a:ea typeface="Calibri" panose="020F0502020204030204" pitchFamily="34" charset="0"/>
                <a:cs typeface="Times New Roman" pitchFamily="18" charset="0"/>
              </a:rPr>
              <a:t> </a:t>
            </a:r>
            <a:r>
              <a:rPr lang="en-US" sz="2000" dirty="0">
                <a:latin typeface="Times New Roman" pitchFamily="18" charset="0"/>
                <a:cs typeface="Times New Roman" pitchFamily="18" charset="0"/>
              </a:rPr>
              <a:t>The Bike Rental with Explore system offers a smart and eco-friendly solution for modern transportation needs. By integrating bike rentals with tourism exploration and route navigation, it not only promotes sustainable travel but also enhances the overall user experience. The inclusion of a robust admin panel ensures efficient management of bikes, bookings, and user data. This system is a valuable tool for both tourists and locals, making travel more accessible, enjoyable, and organized. Additionally, the system’s intuitive interface ensures ease of use across all user levels. Real-time tracking and route guidance add extra convenience for users on the move. Admins can monitor performance and make data-driven decisions using built-in analytics. Overall, the platform bridges technology with tourism to provide a seamless rental and exploration experience. </a:t>
            </a:r>
            <a:endParaRPr lang="en-US" sz="2300" b="1" dirty="0">
              <a:latin typeface="Times New Roman" pitchFamily="18" charset="0"/>
              <a:cs typeface="Times New Roman" pitchFamily="18" charset="0"/>
            </a:endParaRPr>
          </a:p>
        </p:txBody>
      </p:sp>
    </p:spTree>
    <p:extLst>
      <p:ext uri="{BB962C8B-B14F-4D97-AF65-F5344CB8AC3E}">
        <p14:creationId xmlns:p14="http://schemas.microsoft.com/office/powerpoint/2010/main" val="201147163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65175" y="276285"/>
            <a:ext cx="7769225" cy="6001643"/>
          </a:xfrm>
          <a:prstGeom prst="rect">
            <a:avLst/>
          </a:prstGeom>
        </p:spPr>
        <p:txBody>
          <a:bodyPr wrap="square">
            <a:spAutoFit/>
          </a:bodyPr>
          <a:lstStyle/>
          <a:p>
            <a:pPr algn="ctr">
              <a:lnSpc>
                <a:spcPct val="150000"/>
              </a:lnSpc>
            </a:pPr>
            <a:r>
              <a:rPr lang="en-US" sz="2400" b="1" dirty="0" smtClean="0">
                <a:latin typeface="Times New Roman" pitchFamily="18" charset="0"/>
                <a:cs typeface="Times New Roman" pitchFamily="18" charset="0"/>
              </a:rPr>
              <a:t>FUTURE </a:t>
            </a:r>
            <a:r>
              <a:rPr lang="en-US" sz="2400" b="1" dirty="0">
                <a:latin typeface="Times New Roman" pitchFamily="18" charset="0"/>
                <a:cs typeface="Times New Roman" pitchFamily="18" charset="0"/>
              </a:rPr>
              <a:t>ENHANCEMENT</a:t>
            </a:r>
          </a:p>
          <a:p>
            <a:pPr algn="ctr"/>
            <a:endParaRPr lang="en-US" sz="2400" b="1" dirty="0">
              <a:latin typeface="Times New Roman" pitchFamily="18" charset="0"/>
              <a:cs typeface="Times New Roman" pitchFamily="18" charset="0"/>
            </a:endParaRPr>
          </a:p>
          <a:p>
            <a:pPr algn="just">
              <a:spcAft>
                <a:spcPts val="800"/>
              </a:spcAft>
            </a:pPr>
            <a:r>
              <a:rPr lang="en-IN" sz="2400" dirty="0">
                <a:latin typeface="Times New Roman" pitchFamily="18" charset="0"/>
                <a:cs typeface="Times New Roman" pitchFamily="18" charset="0"/>
              </a:rPr>
              <a:t>	</a:t>
            </a:r>
            <a:r>
              <a:rPr lang="en-US" sz="2000" dirty="0">
                <a:latin typeface="Times New Roman" pitchFamily="18" charset="0"/>
                <a:cs typeface="Times New Roman" pitchFamily="18" charset="0"/>
              </a:rPr>
              <a:t>To further improve the functionality and user experience of the Bike Rental with Explore system, several future enhancements can be implemented. Developing a dedicated mobile application for Android and </a:t>
            </a:r>
            <a:r>
              <a:rPr lang="en-US" sz="2000" dirty="0" err="1">
                <a:latin typeface="Times New Roman" pitchFamily="18" charset="0"/>
                <a:cs typeface="Times New Roman" pitchFamily="18" charset="0"/>
              </a:rPr>
              <a:t>iOS</a:t>
            </a:r>
            <a:r>
              <a:rPr lang="en-US" sz="2000" dirty="0">
                <a:latin typeface="Times New Roman" pitchFamily="18" charset="0"/>
                <a:cs typeface="Times New Roman" pitchFamily="18" charset="0"/>
              </a:rPr>
              <a:t> platforms will allow users to book bikes and navigate routes more conveniently on the go. Integrating real-time GPS tracking will enhance navigation and security by allowing users and admins to monitor bike locations. A dynamic pricing system based on demand, time, and season can optimize resource utilization and revenue. The addition of AI-based recommendation features will personalize suggestions for bikes, routes, and tourist destinations. Multi-language support will broaden accessibility for users from various regions. A wallet system with loyalty points can encourage repeat bookings, while QR code-based bike unlocking will make rentals faster and more secure. Integration with public transport networks can offer users better last-mile connectivity. Implementing </a:t>
            </a:r>
            <a:r>
              <a:rPr lang="en-US" sz="2000" dirty="0" err="1">
                <a:latin typeface="Times New Roman" pitchFamily="18" charset="0"/>
                <a:cs typeface="Times New Roman" pitchFamily="18" charset="0"/>
              </a:rPr>
              <a:t>chatbot</a:t>
            </a:r>
            <a:r>
              <a:rPr lang="en-US" sz="2000" dirty="0">
                <a:latin typeface="Times New Roman" pitchFamily="18" charset="0"/>
                <a:cs typeface="Times New Roman" pitchFamily="18" charset="0"/>
              </a:rPr>
              <a:t> support will ensure instant assistance and improved customer service. </a:t>
            </a:r>
            <a:endParaRPr lang="en-US" sz="2000" b="1" dirty="0">
              <a:latin typeface="Times New Roman" pitchFamily="18" charset="0"/>
              <a:cs typeface="Times New Roman" pitchFamily="18" charset="0"/>
            </a:endParaRPr>
          </a:p>
        </p:txBody>
      </p:sp>
    </p:spTree>
    <p:extLst>
      <p:ext uri="{BB962C8B-B14F-4D97-AF65-F5344CB8AC3E}">
        <p14:creationId xmlns:p14="http://schemas.microsoft.com/office/powerpoint/2010/main" val="317698821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5239896"/>
          </a:xfrm>
          <a:prstGeom prst="rect">
            <a:avLst/>
          </a:prstGeom>
        </p:spPr>
        <p:txBody>
          <a:bodyPr wrap="square">
            <a:spAutoFit/>
          </a:bodyPr>
          <a:lstStyle/>
          <a:p>
            <a:pPr algn="ctr"/>
            <a:r>
              <a:rPr lang="en-US" sz="2400" b="1" dirty="0">
                <a:latin typeface="Times New Roman" pitchFamily="18" charset="0"/>
                <a:cs typeface="Times New Roman" pitchFamily="18" charset="0"/>
              </a:rPr>
              <a:t>SCREEN SHOTS</a:t>
            </a:r>
          </a:p>
          <a:p>
            <a:pPr algn="ctr"/>
            <a:endParaRPr lang="en-US" sz="2300" b="1" dirty="0">
              <a:latin typeface="Times New Roman" pitchFamily="18" charset="0"/>
              <a:cs typeface="Times New Roman" pitchFamily="18" charset="0"/>
            </a:endParaRPr>
          </a:p>
          <a:p>
            <a:r>
              <a:rPr lang="en-US" sz="2300" b="1" dirty="0" smtClean="0">
                <a:latin typeface="Times New Roman" pitchFamily="18" charset="0"/>
                <a:cs typeface="Times New Roman" pitchFamily="18" charset="0"/>
              </a:rPr>
              <a:t>       Home</a:t>
            </a: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p:txBody>
      </p:sp>
      <p:pic>
        <p:nvPicPr>
          <p:cNvPr id="20" name="Picture 19" descr="C:\Users\Lenovo\Desktop\tt\img\home.png"/>
          <p:cNvPicPr/>
          <p:nvPr/>
        </p:nvPicPr>
        <p:blipFill>
          <a:blip r:embed="rId3">
            <a:extLst>
              <a:ext uri="{28A0092B-C50C-407E-A947-70E740481C1C}">
                <a14:useLocalDpi xmlns:a14="http://schemas.microsoft.com/office/drawing/2010/main" val="0"/>
              </a:ext>
            </a:extLst>
          </a:blip>
          <a:srcRect/>
          <a:stretch>
            <a:fillRect/>
          </a:stretch>
        </p:blipFill>
        <p:spPr bwMode="auto">
          <a:xfrm>
            <a:off x="917574" y="1884680"/>
            <a:ext cx="7464425" cy="4058920"/>
          </a:xfrm>
          <a:prstGeom prst="rect">
            <a:avLst/>
          </a:prstGeom>
          <a:noFill/>
          <a:ln>
            <a:noFill/>
          </a:ln>
        </p:spPr>
      </p:pic>
    </p:spTree>
    <p:extLst>
      <p:ext uri="{BB962C8B-B14F-4D97-AF65-F5344CB8AC3E}">
        <p14:creationId xmlns:p14="http://schemas.microsoft.com/office/powerpoint/2010/main" val="36444229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612775" y="276285"/>
            <a:ext cx="7997825" cy="7086555"/>
          </a:xfrm>
          <a:prstGeom prst="rect">
            <a:avLst/>
          </a:prstGeom>
        </p:spPr>
        <p:txBody>
          <a:bodyPr wrap="square">
            <a:spAutoFit/>
          </a:bodyPr>
          <a:lstStyle/>
          <a:p>
            <a:pPr algn="ctr"/>
            <a:r>
              <a:rPr lang="en-US" sz="2400" b="1" dirty="0">
                <a:latin typeface="Times New Roman" pitchFamily="18" charset="0"/>
                <a:cs typeface="Times New Roman" pitchFamily="18" charset="0"/>
              </a:rPr>
              <a:t>SCREEN SHOTS</a:t>
            </a:r>
          </a:p>
          <a:p>
            <a:endParaRPr lang="en-US" sz="2400" b="1" dirty="0" smtClean="0">
              <a:latin typeface="Times New Roman" panose="02020603050405020304" pitchFamily="18" charset="0"/>
              <a:ea typeface="Calibri" panose="020F0502020204030204" pitchFamily="34" charset="0"/>
              <a:cs typeface="Times New Roman" panose="02020603050405020304" pitchFamily="18" charset="0"/>
            </a:endParaRPr>
          </a:p>
          <a:p>
            <a:r>
              <a:rPr lang="en-US" sz="2400" b="1" dirty="0" smtClean="0">
                <a:latin typeface="Times New Roman" panose="02020603050405020304" pitchFamily="18" charset="0"/>
                <a:ea typeface="Calibri" panose="020F0502020204030204" pitchFamily="34" charset="0"/>
                <a:cs typeface="Times New Roman" panose="02020603050405020304" pitchFamily="18" charset="0"/>
              </a:rPr>
              <a:t>Profile</a:t>
            </a:r>
          </a:p>
          <a:p>
            <a:pPr algn="ctr"/>
            <a:endParaRPr lang="en-US" sz="2400" b="1" dirty="0" smtClean="0">
              <a:latin typeface="Times New Roman" panose="02020603050405020304" pitchFamily="18" charset="0"/>
              <a:ea typeface="Calibri" panose="020F0502020204030204" pitchFamily="34" charset="0"/>
              <a:cs typeface="Times New Roman" panose="02020603050405020304" pitchFamily="18" charset="0"/>
            </a:endParaRPr>
          </a:p>
          <a:p>
            <a:pPr algn="ctr"/>
            <a:endParaRPr lang="en-US" sz="2400" b="1" dirty="0">
              <a:latin typeface="Times New Roman" panose="02020603050405020304" pitchFamily="18" charset="0"/>
              <a:ea typeface="Calibri" panose="020F0502020204030204" pitchFamily="34" charset="0"/>
              <a:cs typeface="Times New Roman" panose="02020603050405020304" pitchFamily="18" charset="0"/>
            </a:endParaRPr>
          </a:p>
          <a:p>
            <a:pPr algn="ctr"/>
            <a:endParaRPr lang="en-US" sz="2400" b="1" dirty="0">
              <a:latin typeface="Times New Roman" panose="02020603050405020304" pitchFamily="18" charset="0"/>
              <a:ea typeface="Calibri" panose="020F0502020204030204" pitchFamily="34" charset="0"/>
              <a:cs typeface="Times New Roman" panose="02020603050405020304"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p:txBody>
      </p:sp>
      <p:pic>
        <p:nvPicPr>
          <p:cNvPr id="20" name="Picture 19" descr="C:\Users\Lenovo\Desktop\tt\img\profile.png"/>
          <p:cNvPicPr/>
          <p:nvPr/>
        </p:nvPicPr>
        <p:blipFill>
          <a:blip r:embed="rId3">
            <a:extLst>
              <a:ext uri="{28A0092B-C50C-407E-A947-70E740481C1C}">
                <a14:useLocalDpi xmlns:a14="http://schemas.microsoft.com/office/drawing/2010/main" val="0"/>
              </a:ext>
            </a:extLst>
          </a:blip>
          <a:srcRect/>
          <a:stretch>
            <a:fillRect/>
          </a:stretch>
        </p:blipFill>
        <p:spPr bwMode="auto">
          <a:xfrm>
            <a:off x="804636" y="1531938"/>
            <a:ext cx="6931025" cy="4487862"/>
          </a:xfrm>
          <a:prstGeom prst="rect">
            <a:avLst/>
          </a:prstGeom>
          <a:noFill/>
          <a:ln>
            <a:noFill/>
          </a:ln>
        </p:spPr>
      </p:pic>
    </p:spTree>
    <p:extLst>
      <p:ext uri="{BB962C8B-B14F-4D97-AF65-F5344CB8AC3E}">
        <p14:creationId xmlns:p14="http://schemas.microsoft.com/office/powerpoint/2010/main" val="36577470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4870564"/>
          </a:xfrm>
          <a:prstGeom prst="rect">
            <a:avLst/>
          </a:prstGeom>
        </p:spPr>
        <p:txBody>
          <a:bodyPr wrap="square">
            <a:spAutoFit/>
          </a:bodyPr>
          <a:lstStyle/>
          <a:p>
            <a:pPr algn="ctr"/>
            <a:endParaRPr lang="en-US" sz="2300" b="1" dirty="0">
              <a:latin typeface="Times New Roman" pitchFamily="18" charset="0"/>
              <a:cs typeface="Times New Roman" pitchFamily="18" charset="0"/>
            </a:endParaRPr>
          </a:p>
          <a:p>
            <a:r>
              <a:rPr lang="en-US" sz="2300" b="1" dirty="0" smtClean="0">
                <a:latin typeface="Times New Roman" pitchFamily="18" charset="0"/>
                <a:cs typeface="Times New Roman" pitchFamily="18" charset="0"/>
              </a:rPr>
              <a:t>      Bike Listing</a:t>
            </a: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p:txBody>
      </p:sp>
      <p:pic>
        <p:nvPicPr>
          <p:cNvPr id="20" name="Picture 19" descr="C:\Users\Lenovo\Desktop\tt\img\bike listins.png"/>
          <p:cNvPicPr/>
          <p:nvPr/>
        </p:nvPicPr>
        <p:blipFill>
          <a:blip r:embed="rId3">
            <a:extLst>
              <a:ext uri="{28A0092B-C50C-407E-A947-70E740481C1C}">
                <a14:useLocalDpi xmlns:a14="http://schemas.microsoft.com/office/drawing/2010/main" val="0"/>
              </a:ext>
            </a:extLst>
          </a:blip>
          <a:srcRect/>
          <a:stretch>
            <a:fillRect/>
          </a:stretch>
        </p:blipFill>
        <p:spPr bwMode="auto">
          <a:xfrm>
            <a:off x="1236889" y="1227137"/>
            <a:ext cx="6992711" cy="4259263"/>
          </a:xfrm>
          <a:prstGeom prst="rect">
            <a:avLst/>
          </a:prstGeom>
          <a:noFill/>
          <a:ln>
            <a:noFill/>
          </a:ln>
        </p:spPr>
      </p:pic>
    </p:spTree>
    <p:extLst>
      <p:ext uri="{BB962C8B-B14F-4D97-AF65-F5344CB8AC3E}">
        <p14:creationId xmlns:p14="http://schemas.microsoft.com/office/powerpoint/2010/main" val="74747610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4870564"/>
          </a:xfrm>
          <a:prstGeom prst="rect">
            <a:avLst/>
          </a:prstGeom>
        </p:spPr>
        <p:txBody>
          <a:bodyPr wrap="square">
            <a:spAutoFit/>
          </a:bodyPr>
          <a:lstStyle/>
          <a:p>
            <a:r>
              <a:rPr lang="en-IN" sz="2300" b="1" dirty="0" smtClean="0">
                <a:latin typeface="Times New Roman" pitchFamily="18" charset="0"/>
                <a:cs typeface="Times New Roman" pitchFamily="18" charset="0"/>
              </a:rPr>
              <a:t>Location </a:t>
            </a:r>
            <a:r>
              <a:rPr lang="en-IN" sz="2300" b="1" dirty="0">
                <a:latin typeface="Times New Roman" pitchFamily="18" charset="0"/>
                <a:cs typeface="Times New Roman" pitchFamily="18" charset="0"/>
              </a:rPr>
              <a:t>Exploration</a:t>
            </a:r>
            <a:endParaRPr lang="en-IN" sz="2300"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p:txBody>
      </p:sp>
      <p:pic>
        <p:nvPicPr>
          <p:cNvPr id="20" name="Content Placeholder 2"/>
          <p:cNvPicPr/>
          <p:nvPr/>
        </p:nvPicPr>
        <p:blipFill>
          <a:blip r:embed="rId3">
            <a:extLst>
              <a:ext uri="{28A0092B-C50C-407E-A947-70E740481C1C}">
                <a14:useLocalDpi xmlns:a14="http://schemas.microsoft.com/office/drawing/2010/main" val="0"/>
              </a:ext>
            </a:extLst>
          </a:blip>
          <a:stretch>
            <a:fillRect/>
          </a:stretch>
        </p:blipFill>
        <p:spPr>
          <a:xfrm>
            <a:off x="708752" y="922338"/>
            <a:ext cx="7673247" cy="4739957"/>
          </a:xfrm>
          <a:prstGeom prst="rect">
            <a:avLst/>
          </a:prstGeom>
        </p:spPr>
      </p:pic>
    </p:spTree>
    <p:extLst>
      <p:ext uri="{BB962C8B-B14F-4D97-AF65-F5344CB8AC3E}">
        <p14:creationId xmlns:p14="http://schemas.microsoft.com/office/powerpoint/2010/main" val="212976056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3051" y="276285"/>
            <a:ext cx="9083406" cy="4870564"/>
          </a:xfrm>
          <a:prstGeom prst="rect">
            <a:avLst/>
          </a:prstGeom>
        </p:spPr>
        <p:txBody>
          <a:bodyPr wrap="square">
            <a:spAutoFit/>
          </a:bodyPr>
          <a:lstStyle/>
          <a:p>
            <a:r>
              <a:rPr lang="en-US" sz="2300" b="1" dirty="0" smtClean="0">
                <a:latin typeface="Times New Roman" pitchFamily="18" charset="0"/>
                <a:cs typeface="Times New Roman" pitchFamily="18" charset="0"/>
              </a:rPr>
              <a:t>      Admin Login</a:t>
            </a: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p:txBody>
      </p:sp>
      <p:pic>
        <p:nvPicPr>
          <p:cNvPr id="20" name="Content Placeholder 3"/>
          <p:cNvPicPr/>
          <p:nvPr/>
        </p:nvPicPr>
        <p:blipFill>
          <a:blip r:embed="rId3">
            <a:extLst>
              <a:ext uri="{28A0092B-C50C-407E-A947-70E740481C1C}">
                <a14:useLocalDpi xmlns:a14="http://schemas.microsoft.com/office/drawing/2010/main" val="0"/>
              </a:ext>
            </a:extLst>
          </a:blip>
          <a:stretch>
            <a:fillRect/>
          </a:stretch>
        </p:blipFill>
        <p:spPr>
          <a:xfrm>
            <a:off x="1374775" y="1074738"/>
            <a:ext cx="6702425" cy="4230052"/>
          </a:xfrm>
          <a:prstGeom prst="rect">
            <a:avLst/>
          </a:prstGeom>
        </p:spPr>
      </p:pic>
    </p:spTree>
    <p:extLst>
      <p:ext uri="{BB962C8B-B14F-4D97-AF65-F5344CB8AC3E}">
        <p14:creationId xmlns:p14="http://schemas.microsoft.com/office/powerpoint/2010/main" val="372665003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70901" y="276285"/>
            <a:ext cx="8745556" cy="4516621"/>
          </a:xfrm>
          <a:prstGeom prst="rect">
            <a:avLst/>
          </a:prstGeom>
        </p:spPr>
        <p:txBody>
          <a:bodyPr wrap="square">
            <a:spAutoFit/>
          </a:bodyPr>
          <a:lstStyle/>
          <a:p>
            <a:r>
              <a:rPr lang="en-US" sz="2300" b="1" dirty="0" smtClean="0">
                <a:latin typeface="Times New Roman" pitchFamily="18" charset="0"/>
                <a:cs typeface="Times New Roman" pitchFamily="18" charset="0"/>
              </a:rPr>
              <a:t> Dashboard</a:t>
            </a: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endParaRPr lang="en-US" sz="2300" b="1" dirty="0">
              <a:latin typeface="Times New Roman" pitchFamily="18" charset="0"/>
              <a:cs typeface="Times New Roman" pitchFamily="18" charset="0"/>
            </a:endParaRPr>
          </a:p>
          <a:p>
            <a:pPr algn="ctr">
              <a:lnSpc>
                <a:spcPct val="150000"/>
              </a:lnSpc>
            </a:pPr>
            <a:endParaRPr lang="en-US" sz="2300" b="1" dirty="0">
              <a:latin typeface="Times New Roman" pitchFamily="18" charset="0"/>
              <a:cs typeface="Times New Roman" pitchFamily="18" charset="0"/>
            </a:endParaRPr>
          </a:p>
        </p:txBody>
      </p:sp>
      <p:pic>
        <p:nvPicPr>
          <p:cNvPr id="20" name="Picture 19" descr="C:\Users\Lenovo\Desktop\tt\img\dashboard.png"/>
          <p:cNvPicPr/>
          <p:nvPr/>
        </p:nvPicPr>
        <p:blipFill rotWithShape="1">
          <a:blip r:embed="rId3">
            <a:extLst>
              <a:ext uri="{28A0092B-C50C-407E-A947-70E740481C1C}">
                <a14:useLocalDpi xmlns:a14="http://schemas.microsoft.com/office/drawing/2010/main" val="0"/>
              </a:ext>
            </a:extLst>
          </a:blip>
          <a:srcRect b="6312"/>
          <a:stretch/>
        </p:blipFill>
        <p:spPr bwMode="auto">
          <a:xfrm>
            <a:off x="765175" y="1531938"/>
            <a:ext cx="7616825" cy="410749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132324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70901" y="312737"/>
            <a:ext cx="8465125" cy="4470455"/>
          </a:xfrm>
          <a:prstGeom prst="rect">
            <a:avLst/>
          </a:prstGeom>
        </p:spPr>
        <p:txBody>
          <a:bodyPr wrap="square">
            <a:spAutoFit/>
          </a:bodyPr>
          <a:lstStyle/>
          <a:p>
            <a:pPr algn="ctr"/>
            <a:r>
              <a:rPr lang="en-US" sz="2400" b="1" dirty="0">
                <a:latin typeface="Times New Roman" pitchFamily="18" charset="0"/>
                <a:cs typeface="Times New Roman" pitchFamily="18" charset="0"/>
              </a:rPr>
              <a:t>INTRODUCTION</a:t>
            </a:r>
          </a:p>
          <a:p>
            <a:pPr algn="ctr"/>
            <a:endParaRPr lang="en-US" sz="2300" b="1" dirty="0">
              <a:latin typeface="Times New Roman" pitchFamily="18" charset="0"/>
              <a:cs typeface="Times New Roman" pitchFamily="18" charset="0"/>
            </a:endParaRPr>
          </a:p>
          <a:p>
            <a:pPr algn="ctr"/>
            <a:endParaRPr lang="en-US" sz="800" b="1" dirty="0">
              <a:latin typeface="Times New Roman" pitchFamily="18" charset="0"/>
              <a:cs typeface="Times New Roman" pitchFamily="18" charset="0"/>
            </a:endParaRPr>
          </a:p>
          <a:p>
            <a:pPr marL="457200" indent="-186055" algn="just">
              <a:spcAft>
                <a:spcPts val="290"/>
              </a:spcAft>
            </a:pPr>
            <a:r>
              <a:rPr lang="en-IN" sz="2400" dirty="0">
                <a:latin typeface="Times New Roman" pitchFamily="18" charset="0"/>
                <a:cs typeface="Times New Roman" pitchFamily="18" charset="0"/>
              </a:rPr>
              <a:t>	</a:t>
            </a:r>
            <a:r>
              <a:rPr lang="en-US" sz="2000" dirty="0">
                <a:solidFill>
                  <a:srgbClr val="000000"/>
                </a:solidFill>
                <a:latin typeface="Times New Roman" pitchFamily="18" charset="0"/>
                <a:cs typeface="Times New Roman" pitchFamily="18" charset="0"/>
              </a:rPr>
              <a:t>	</a:t>
            </a:r>
            <a:r>
              <a:rPr lang="en-US" sz="2000" dirty="0">
                <a:latin typeface="Times New Roman" pitchFamily="18" charset="0"/>
                <a:cs typeface="Times New Roman" pitchFamily="18" charset="0"/>
              </a:rPr>
              <a:t>This web-based platform is designed with user experience in mind, offering a responsive interface and an interactive map to help users locate nearby rental stations and discover popular attractions. The system is structured into two main modules: the User Module and the Admin Module. The User Module allows individuals to register, browse available bikes, view rental pricing, and make online bookings with ease. The Admin Module provides tools for administrators to manage bike listings, monitor bookings, and update tourist destination information. By promoting bicycle usage for travel, the system supports sustainable tourism and offers a smarter, eco-friendly alternative for both urban commuters and </a:t>
            </a:r>
            <a:r>
              <a:rPr lang="en-US" sz="2000" dirty="0" smtClean="0">
                <a:latin typeface="Times New Roman" pitchFamily="18" charset="0"/>
                <a:cs typeface="Times New Roman" pitchFamily="18" charset="0"/>
              </a:rPr>
              <a:t>tourists.</a:t>
            </a:r>
            <a:endParaRPr lang="en-US" sz="2000" b="1" dirty="0">
              <a:latin typeface="Times New Roman" pitchFamily="18" charset="0"/>
              <a:cs typeface="Times New Roman" pitchFamily="18" charset="0"/>
            </a:endParaRPr>
          </a:p>
          <a:p>
            <a:pPr algn="ctr"/>
            <a:endParaRPr lang="en-US" sz="2300" b="1" dirty="0">
              <a:latin typeface="Time Roman"/>
              <a:cs typeface="Times New Roman" pitchFamily="18" charset="0"/>
            </a:endParaRPr>
          </a:p>
        </p:txBody>
      </p:sp>
    </p:spTree>
    <p:extLst>
      <p:ext uri="{BB962C8B-B14F-4D97-AF65-F5344CB8AC3E}">
        <p14:creationId xmlns:p14="http://schemas.microsoft.com/office/powerpoint/2010/main" val="406376928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77947322-DA91-37B2-57E2-81D81A97263A}"/>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BE73A259-BA2A-D39E-820E-C6890385C5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C:\Users\Lenovo\Desktop\tt\img\Manage Bikes.png"/>
          <p:cNvPicPr/>
          <p:nvPr/>
        </p:nvPicPr>
        <p:blipFill>
          <a:blip r:embed="rId3">
            <a:extLst>
              <a:ext uri="{28A0092B-C50C-407E-A947-70E740481C1C}">
                <a14:useLocalDpi xmlns:a14="http://schemas.microsoft.com/office/drawing/2010/main" val="0"/>
              </a:ext>
            </a:extLst>
          </a:blip>
          <a:srcRect/>
          <a:stretch>
            <a:fillRect/>
          </a:stretch>
        </p:blipFill>
        <p:spPr bwMode="auto">
          <a:xfrm>
            <a:off x="1181100" y="1295401"/>
            <a:ext cx="6972300" cy="4191000"/>
          </a:xfrm>
          <a:prstGeom prst="rect">
            <a:avLst/>
          </a:prstGeom>
          <a:noFill/>
          <a:ln>
            <a:noFill/>
          </a:ln>
        </p:spPr>
      </p:pic>
      <p:sp>
        <p:nvSpPr>
          <p:cNvPr id="2" name="Rectangle 1"/>
          <p:cNvSpPr/>
          <p:nvPr/>
        </p:nvSpPr>
        <p:spPr>
          <a:xfrm>
            <a:off x="708752" y="638358"/>
            <a:ext cx="1963999" cy="446276"/>
          </a:xfrm>
          <a:prstGeom prst="rect">
            <a:avLst/>
          </a:prstGeom>
        </p:spPr>
        <p:txBody>
          <a:bodyPr wrap="none">
            <a:spAutoFit/>
          </a:bodyPr>
          <a:lstStyle/>
          <a:p>
            <a:r>
              <a:rPr lang="en-IN" sz="2300" b="1" dirty="0">
                <a:latin typeface="Times New Roman" pitchFamily="18" charset="0"/>
                <a:cs typeface="Times New Roman" pitchFamily="18" charset="0"/>
              </a:rPr>
              <a:t>Manage </a:t>
            </a:r>
            <a:r>
              <a:rPr lang="en-IN" sz="2300" b="1" dirty="0" smtClean="0">
                <a:latin typeface="Times New Roman" pitchFamily="18" charset="0"/>
                <a:cs typeface="Times New Roman" pitchFamily="18" charset="0"/>
              </a:rPr>
              <a:t>Bikes</a:t>
            </a:r>
            <a:endParaRPr lang="en-IN" sz="2300" dirty="0">
              <a:latin typeface="Times New Roman" pitchFamily="18" charset="0"/>
              <a:cs typeface="Times New Roman" pitchFamily="18" charset="0"/>
            </a:endParaRPr>
          </a:p>
        </p:txBody>
      </p:sp>
    </p:spTree>
    <p:extLst>
      <p:ext uri="{BB962C8B-B14F-4D97-AF65-F5344CB8AC3E}">
        <p14:creationId xmlns:p14="http://schemas.microsoft.com/office/powerpoint/2010/main" val="307833153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5139BB1C-0123-FDE0-E2FE-66F8E4BAB3CB}"/>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78B69BDA-4CE3-ED88-2203-D50A548EA93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C:\Users\Lenovo\Desktop\tt\img\manage book.png"/>
          <p:cNvPicPr/>
          <p:nvPr/>
        </p:nvPicPr>
        <p:blipFill rotWithShape="1">
          <a:blip r:embed="rId3">
            <a:extLst>
              <a:ext uri="{28A0092B-C50C-407E-A947-70E740481C1C}">
                <a14:useLocalDpi xmlns:a14="http://schemas.microsoft.com/office/drawing/2010/main" val="0"/>
              </a:ext>
            </a:extLst>
          </a:blip>
          <a:srcRect b="7309"/>
          <a:stretch/>
        </p:blipFill>
        <p:spPr bwMode="auto">
          <a:xfrm>
            <a:off x="1104900" y="1143000"/>
            <a:ext cx="7124700" cy="4038600"/>
          </a:xfrm>
          <a:prstGeom prst="rect">
            <a:avLst/>
          </a:prstGeom>
          <a:noFill/>
          <a:ln>
            <a:noFill/>
          </a:ln>
          <a:extLst>
            <a:ext uri="{53640926-AAD7-44D8-BBD7-CCE9431645EC}">
              <a14:shadowObscured xmlns:a14="http://schemas.microsoft.com/office/drawing/2010/main"/>
            </a:ext>
          </a:extLst>
        </p:spPr>
      </p:pic>
      <p:sp>
        <p:nvSpPr>
          <p:cNvPr id="8" name="Rectangle 7"/>
          <p:cNvSpPr/>
          <p:nvPr/>
        </p:nvSpPr>
        <p:spPr>
          <a:xfrm>
            <a:off x="947519" y="414782"/>
            <a:ext cx="2438488" cy="446276"/>
          </a:xfrm>
          <a:prstGeom prst="rect">
            <a:avLst/>
          </a:prstGeom>
        </p:spPr>
        <p:txBody>
          <a:bodyPr wrap="none">
            <a:spAutoFit/>
          </a:bodyPr>
          <a:lstStyle/>
          <a:p>
            <a:r>
              <a:rPr lang="en-IN" sz="2300" b="1" dirty="0">
                <a:latin typeface="Times New Roman" pitchFamily="18" charset="0"/>
                <a:cs typeface="Times New Roman" pitchFamily="18" charset="0"/>
              </a:rPr>
              <a:t>Manage </a:t>
            </a:r>
            <a:r>
              <a:rPr lang="en-IN" sz="2300" b="1" dirty="0" smtClean="0">
                <a:latin typeface="Times New Roman" pitchFamily="18" charset="0"/>
                <a:cs typeface="Times New Roman" pitchFamily="18" charset="0"/>
              </a:rPr>
              <a:t>Bookings</a:t>
            </a:r>
            <a:endParaRPr lang="en-IN" sz="2300" dirty="0">
              <a:latin typeface="Times New Roman" pitchFamily="18" charset="0"/>
              <a:cs typeface="Times New Roman" pitchFamily="18" charset="0"/>
            </a:endParaRPr>
          </a:p>
        </p:txBody>
      </p:sp>
    </p:spTree>
    <p:extLst>
      <p:ext uri="{BB962C8B-B14F-4D97-AF65-F5344CB8AC3E}">
        <p14:creationId xmlns:p14="http://schemas.microsoft.com/office/powerpoint/2010/main" val="287452645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67F550F2-4653-D278-D226-627F91EF912D}"/>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0E7079FA-BC6E-1513-B242-78C471BC996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C:\Users\Lenovo\Desktop\tt\img\Screenshot (62).png"/>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447800"/>
            <a:ext cx="7086600" cy="4242436"/>
          </a:xfrm>
          <a:prstGeom prst="rect">
            <a:avLst/>
          </a:prstGeom>
          <a:noFill/>
          <a:ln>
            <a:noFill/>
          </a:ln>
        </p:spPr>
      </p:pic>
      <p:sp>
        <p:nvSpPr>
          <p:cNvPr id="8" name="Rectangle 7"/>
          <p:cNvSpPr/>
          <p:nvPr/>
        </p:nvSpPr>
        <p:spPr>
          <a:xfrm>
            <a:off x="609600" y="533400"/>
            <a:ext cx="1981633" cy="446276"/>
          </a:xfrm>
          <a:prstGeom prst="rect">
            <a:avLst/>
          </a:prstGeom>
        </p:spPr>
        <p:txBody>
          <a:bodyPr wrap="none">
            <a:spAutoFit/>
          </a:bodyPr>
          <a:lstStyle/>
          <a:p>
            <a:r>
              <a:rPr lang="en-IN" sz="2300" b="1" dirty="0">
                <a:latin typeface="Times New Roman" pitchFamily="18" charset="0"/>
                <a:cs typeface="Times New Roman" pitchFamily="18" charset="0"/>
              </a:rPr>
              <a:t>Manage </a:t>
            </a:r>
            <a:r>
              <a:rPr lang="en-IN" sz="2300" b="1" dirty="0" smtClean="0">
                <a:latin typeface="Times New Roman" pitchFamily="18" charset="0"/>
                <a:cs typeface="Times New Roman" pitchFamily="18" charset="0"/>
              </a:rPr>
              <a:t>Users</a:t>
            </a:r>
            <a:endParaRPr lang="en-IN" sz="2300" dirty="0">
              <a:latin typeface="Times New Roman" pitchFamily="18" charset="0"/>
              <a:cs typeface="Times New Roman" pitchFamily="18" charset="0"/>
            </a:endParaRPr>
          </a:p>
        </p:txBody>
      </p:sp>
    </p:spTree>
    <p:extLst>
      <p:ext uri="{BB962C8B-B14F-4D97-AF65-F5344CB8AC3E}">
        <p14:creationId xmlns:p14="http://schemas.microsoft.com/office/powerpoint/2010/main" val="399093598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D806C83F-EC54-AD7C-0FF9-C0EFFB824ACE}"/>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AB9FFA59-EA12-AD67-F926-78A9798B8F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xmlns="" id="{A8666C52-4A72-BF70-0746-D96102F79BAD}"/>
              </a:ext>
            </a:extLst>
          </p:cNvPr>
          <p:cNvSpPr txBox="1"/>
          <p:nvPr/>
        </p:nvSpPr>
        <p:spPr>
          <a:xfrm>
            <a:off x="3276600" y="5800346"/>
            <a:ext cx="3352800" cy="646331"/>
          </a:xfrm>
          <a:prstGeom prst="rect">
            <a:avLst/>
          </a:prstGeom>
          <a:noFill/>
        </p:spPr>
        <p:txBody>
          <a:bodyPr wrap="square">
            <a:spAutoFit/>
          </a:bodyPr>
          <a:lstStyle/>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7" name="Picture 6" descr="C:\Users\Lenovo\Desktop\tt\img\Screenshot (61).png"/>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1"/>
            <a:ext cx="6857999" cy="4761230"/>
          </a:xfrm>
          <a:prstGeom prst="rect">
            <a:avLst/>
          </a:prstGeom>
          <a:noFill/>
          <a:ln>
            <a:noFill/>
          </a:ln>
        </p:spPr>
      </p:pic>
      <p:sp>
        <p:nvSpPr>
          <p:cNvPr id="9" name="Rectangle 8"/>
          <p:cNvSpPr/>
          <p:nvPr/>
        </p:nvSpPr>
        <p:spPr>
          <a:xfrm>
            <a:off x="1219200" y="238526"/>
            <a:ext cx="1103187" cy="446276"/>
          </a:xfrm>
          <a:prstGeom prst="rect">
            <a:avLst/>
          </a:prstGeom>
        </p:spPr>
        <p:txBody>
          <a:bodyPr wrap="none">
            <a:spAutoFit/>
          </a:bodyPr>
          <a:lstStyle/>
          <a:p>
            <a:r>
              <a:rPr lang="en-IN" sz="2300" b="1" dirty="0" smtClean="0">
                <a:latin typeface="Times New Roman" pitchFamily="18" charset="0"/>
                <a:cs typeface="Times New Roman" pitchFamily="18" charset="0"/>
              </a:rPr>
              <a:t>Invoice</a:t>
            </a:r>
            <a:endParaRPr lang="en-IN" sz="2300" dirty="0">
              <a:latin typeface="Times New Roman" pitchFamily="18" charset="0"/>
              <a:cs typeface="Times New Roman" pitchFamily="18" charset="0"/>
            </a:endParaRPr>
          </a:p>
        </p:txBody>
      </p:sp>
    </p:spTree>
    <p:extLst>
      <p:ext uri="{BB962C8B-B14F-4D97-AF65-F5344CB8AC3E}">
        <p14:creationId xmlns:p14="http://schemas.microsoft.com/office/powerpoint/2010/main" val="154031296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D806C83F-EC54-AD7C-0FF9-C0EFFB824ACE}"/>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AB9FFA59-EA12-AD67-F926-78A9798B8F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xmlns="" id="{A8666C52-4A72-BF70-0746-D96102F79BAD}"/>
              </a:ext>
            </a:extLst>
          </p:cNvPr>
          <p:cNvSpPr txBox="1"/>
          <p:nvPr/>
        </p:nvSpPr>
        <p:spPr>
          <a:xfrm>
            <a:off x="3276600" y="5800346"/>
            <a:ext cx="3352800" cy="646331"/>
          </a:xfrm>
          <a:prstGeom prst="rect">
            <a:avLst/>
          </a:prstGeom>
          <a:noFill/>
        </p:spPr>
        <p:txBody>
          <a:bodyPr wrap="square">
            <a:spAutoFit/>
          </a:bodyPr>
          <a:lstStyle/>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9" name="Rectangle 8"/>
          <p:cNvSpPr/>
          <p:nvPr/>
        </p:nvSpPr>
        <p:spPr>
          <a:xfrm>
            <a:off x="965662" y="472133"/>
            <a:ext cx="2222083" cy="446276"/>
          </a:xfrm>
          <a:prstGeom prst="rect">
            <a:avLst/>
          </a:prstGeom>
        </p:spPr>
        <p:txBody>
          <a:bodyPr wrap="none">
            <a:spAutoFit/>
          </a:bodyPr>
          <a:lstStyle/>
          <a:p>
            <a:r>
              <a:rPr lang="en-US" sz="2300" b="1" dirty="0" smtClean="0">
                <a:latin typeface="Times New Roman" pitchFamily="18" charset="0"/>
                <a:cs typeface="Times New Roman" pitchFamily="18" charset="0"/>
              </a:rPr>
              <a:t>Online Payment</a:t>
            </a:r>
            <a:endParaRPr lang="en-IN" sz="2300" dirty="0">
              <a:latin typeface="Times New Roman" pitchFamily="18" charset="0"/>
              <a:cs typeface="Times New Roman" pitchFamily="18" charset="0"/>
            </a:endParaRPr>
          </a:p>
        </p:txBody>
      </p:sp>
      <p:pic>
        <p:nvPicPr>
          <p:cNvPr id="10" name="Picture 9" descr="C:\Users\Lenovo\Pictures\Screenshots\Screenshot (47).png"/>
          <p:cNvPicPr/>
          <p:nvPr/>
        </p:nvPicPr>
        <p:blipFill rotWithShape="1">
          <a:blip r:embed="rId3">
            <a:extLst>
              <a:ext uri="{28A0092B-C50C-407E-A947-70E740481C1C}">
                <a14:useLocalDpi xmlns:a14="http://schemas.microsoft.com/office/drawing/2010/main" val="0"/>
              </a:ext>
            </a:extLst>
          </a:blip>
          <a:srcRect t="17499" r="1878" b="7084"/>
          <a:stretch/>
        </p:blipFill>
        <p:spPr bwMode="auto">
          <a:xfrm>
            <a:off x="1686876" y="1219200"/>
            <a:ext cx="6466524" cy="399161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4823145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lowchart: Delay 3">
            <a:extLst>
              <a:ext uri="{FF2B5EF4-FFF2-40B4-BE49-F238E27FC236}">
                <a16:creationId xmlns:a16="http://schemas.microsoft.com/office/drawing/2014/main" xmlns="" id="{D806C83F-EC54-AD7C-0FF9-C0EFFB824ACE}"/>
              </a:ext>
            </a:extLst>
          </p:cNvPr>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pic>
        <p:nvPicPr>
          <p:cNvPr id="5" name="Picture 26" descr="undefined">
            <a:extLst>
              <a:ext uri="{FF2B5EF4-FFF2-40B4-BE49-F238E27FC236}">
                <a16:creationId xmlns:a16="http://schemas.microsoft.com/office/drawing/2014/main" xmlns="" id="{AB9FFA59-EA12-AD67-F926-78A9798B8F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xmlns="" id="{A8666C52-4A72-BF70-0746-D96102F79BAD}"/>
              </a:ext>
            </a:extLst>
          </p:cNvPr>
          <p:cNvSpPr txBox="1"/>
          <p:nvPr/>
        </p:nvSpPr>
        <p:spPr>
          <a:xfrm>
            <a:off x="3276600" y="5800346"/>
            <a:ext cx="3352800" cy="646331"/>
          </a:xfrm>
          <a:prstGeom prst="rect">
            <a:avLst/>
          </a:prstGeom>
          <a:noFill/>
        </p:spPr>
        <p:txBody>
          <a:bodyPr wrap="square">
            <a:spAutoFit/>
          </a:bodyPr>
          <a:lstStyle/>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9" name="Rectangle 8"/>
          <p:cNvSpPr/>
          <p:nvPr/>
        </p:nvSpPr>
        <p:spPr>
          <a:xfrm>
            <a:off x="762000" y="609600"/>
            <a:ext cx="1830950" cy="446276"/>
          </a:xfrm>
          <a:prstGeom prst="rect">
            <a:avLst/>
          </a:prstGeom>
        </p:spPr>
        <p:txBody>
          <a:bodyPr wrap="none">
            <a:spAutoFit/>
          </a:bodyPr>
          <a:lstStyle/>
          <a:p>
            <a:r>
              <a:rPr lang="en-IN" sz="2300" b="1" dirty="0" smtClean="0">
                <a:latin typeface="Times New Roman" pitchFamily="18" charset="0"/>
                <a:cs typeface="Times New Roman" pitchFamily="18" charset="0"/>
              </a:rPr>
              <a:t>Invoice Print</a:t>
            </a:r>
            <a:endParaRPr lang="en-IN" sz="2300" dirty="0">
              <a:latin typeface="Times New Roman" pitchFamily="18" charset="0"/>
              <a:cs typeface="Times New Roman" pitchFamily="18" charset="0"/>
            </a:endParaRPr>
          </a:p>
        </p:txBody>
      </p:sp>
      <p:pic>
        <p:nvPicPr>
          <p:cNvPr id="11" name="Picture 10" descr="C:\Users\Lenovo\Pictures\Screenshots\Screenshot (49).png"/>
          <p:cNvPicPr/>
          <p:nvPr/>
        </p:nvPicPr>
        <p:blipFill rotWithShape="1">
          <a:blip r:embed="rId3">
            <a:extLst>
              <a:ext uri="{28A0092B-C50C-407E-A947-70E740481C1C}">
                <a14:useLocalDpi xmlns:a14="http://schemas.microsoft.com/office/drawing/2010/main" val="0"/>
              </a:ext>
            </a:extLst>
          </a:blip>
          <a:srcRect l="30282" t="2511" r="31155" b="2511"/>
          <a:stretch/>
        </p:blipFill>
        <p:spPr bwMode="auto">
          <a:xfrm>
            <a:off x="2209800" y="1219200"/>
            <a:ext cx="4800600" cy="472440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5127141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612775" y="276285"/>
            <a:ext cx="7921625" cy="6209392"/>
          </a:xfrm>
          <a:prstGeom prst="rect">
            <a:avLst/>
          </a:prstGeom>
        </p:spPr>
        <p:txBody>
          <a:bodyPr wrap="square">
            <a:spAutoFit/>
          </a:bodyPr>
          <a:lstStyle/>
          <a:p>
            <a:pPr algn="ctr"/>
            <a:r>
              <a:rPr lang="en-US" sz="2400" b="1" dirty="0">
                <a:latin typeface="Times New Roman" pitchFamily="18" charset="0"/>
                <a:cs typeface="Times New Roman" pitchFamily="18" charset="0"/>
              </a:rPr>
              <a:t>REFERENCES</a:t>
            </a:r>
          </a:p>
          <a:p>
            <a:pPr algn="ctr"/>
            <a:endParaRPr lang="en-US" sz="2300" b="1" dirty="0">
              <a:latin typeface="Times New Roman" pitchFamily="18" charset="0"/>
              <a:cs typeface="Times New Roman" pitchFamily="18" charset="0"/>
            </a:endParaRPr>
          </a:p>
          <a:p>
            <a:pPr algn="ctr"/>
            <a:r>
              <a:rPr lang="en-US" sz="2400" b="1" dirty="0">
                <a:latin typeface="Times New Roman" panose="02020603050405020304" pitchFamily="18" charset="0"/>
                <a:ea typeface="Calibri" panose="020F0502020204030204" pitchFamily="34" charset="0"/>
                <a:cs typeface="Times New Roman" panose="02020603050405020304" pitchFamily="18" charset="0"/>
              </a:rPr>
              <a:t>Bike Rental with Exploring System</a:t>
            </a:r>
          </a:p>
          <a:p>
            <a:pPr algn="ctr"/>
            <a:endParaRPr lang="en-IN" sz="2400" b="1"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IN" sz="2000" b="1" dirty="0">
                <a:effectLst/>
                <a:latin typeface="Times New Roman" pitchFamily="18" charset="0"/>
                <a:ea typeface="Calibri" panose="020F0502020204030204" pitchFamily="34" charset="0"/>
                <a:cs typeface="Times New Roman" panose="02020603050405020304" pitchFamily="18" charset="0"/>
              </a:rPr>
              <a:t>Web Reference</a:t>
            </a:r>
            <a:endParaRPr lang="en-IN" sz="2000" dirty="0">
              <a:effectLst/>
              <a:latin typeface="Times New Roman" pitchFamily="18" charset="0"/>
              <a:ea typeface="Calibri" panose="020F0502020204030204" pitchFamily="34" charset="0"/>
              <a:cs typeface="Times New Roman" pitchFamily="18" charset="0"/>
            </a:endParaRPr>
          </a:p>
          <a:p>
            <a:pPr marL="228600" indent="-228600">
              <a:spcAft>
                <a:spcPts val="800"/>
              </a:spcAft>
            </a:pPr>
            <a:r>
              <a:rPr lang="en-IN" sz="2000" dirty="0" smtClean="0">
                <a:latin typeface="Times New Roman" pitchFamily="18" charset="0"/>
                <a:cs typeface="Times New Roman" pitchFamily="18" charset="0"/>
              </a:rPr>
              <a:t>[1</a:t>
            </a:r>
            <a:r>
              <a:rPr lang="en-IN" sz="2000" dirty="0">
                <a:latin typeface="Times New Roman" pitchFamily="18" charset="0"/>
                <a:cs typeface="Times New Roman" pitchFamily="18" charset="0"/>
              </a:rPr>
              <a:t>] https://</a:t>
            </a:r>
            <a:r>
              <a:rPr lang="en-IN" sz="2000" dirty="0" smtClean="0">
                <a:latin typeface="Times New Roman" pitchFamily="18" charset="0"/>
                <a:cs typeface="Times New Roman" pitchFamily="18" charset="0"/>
              </a:rPr>
              <a:t>www.w3schools.com</a:t>
            </a:r>
          </a:p>
          <a:p>
            <a:pPr marL="228600" indent="-228600">
              <a:spcAft>
                <a:spcPts val="800"/>
              </a:spcAft>
            </a:pPr>
            <a:r>
              <a:rPr lang="en-IN" sz="2000" dirty="0" smtClean="0">
                <a:latin typeface="Times New Roman" pitchFamily="18" charset="0"/>
                <a:cs typeface="Times New Roman" pitchFamily="18" charset="0"/>
              </a:rPr>
              <a:t>[</a:t>
            </a:r>
            <a:r>
              <a:rPr lang="en-IN" sz="2000" dirty="0">
                <a:latin typeface="Times New Roman" pitchFamily="18" charset="0"/>
                <a:cs typeface="Times New Roman" pitchFamily="18" charset="0"/>
              </a:rPr>
              <a:t>2] https://www.fullstack.com </a:t>
            </a:r>
            <a:endParaRPr lang="en-IN" sz="2000" dirty="0" smtClean="0">
              <a:latin typeface="Times New Roman" pitchFamily="18" charset="0"/>
              <a:cs typeface="Times New Roman" pitchFamily="18" charset="0"/>
            </a:endParaRPr>
          </a:p>
          <a:p>
            <a:pPr marL="228600" indent="-228600">
              <a:spcAft>
                <a:spcPts val="800"/>
              </a:spcAft>
            </a:pPr>
            <a:r>
              <a:rPr lang="en-IN" sz="2000" dirty="0" smtClean="0">
                <a:latin typeface="Times New Roman" pitchFamily="18" charset="0"/>
                <a:cs typeface="Times New Roman" pitchFamily="18" charset="0"/>
              </a:rPr>
              <a:t>[</a:t>
            </a:r>
            <a:r>
              <a:rPr lang="en-IN" sz="2000" dirty="0">
                <a:latin typeface="Times New Roman" pitchFamily="18" charset="0"/>
                <a:cs typeface="Times New Roman" pitchFamily="18" charset="0"/>
              </a:rPr>
              <a:t>3] https://dev.mysql.com/doc/ </a:t>
            </a:r>
            <a:endParaRPr lang="en-IN" sz="2000" dirty="0" smtClean="0">
              <a:latin typeface="Times New Roman" pitchFamily="18" charset="0"/>
              <a:cs typeface="Times New Roman" pitchFamily="18" charset="0"/>
            </a:endParaRPr>
          </a:p>
          <a:p>
            <a:pPr marL="228600" indent="-228600">
              <a:spcAft>
                <a:spcPts val="800"/>
              </a:spcAft>
            </a:pPr>
            <a:r>
              <a:rPr lang="en-IN" sz="2000" dirty="0" smtClean="0">
                <a:latin typeface="Times New Roman" pitchFamily="18" charset="0"/>
                <a:cs typeface="Times New Roman" pitchFamily="18" charset="0"/>
              </a:rPr>
              <a:t>[4] </a:t>
            </a:r>
            <a:r>
              <a:rPr lang="en-IN" sz="2000" dirty="0">
                <a:latin typeface="Times New Roman" pitchFamily="18" charset="0"/>
                <a:cs typeface="Times New Roman" pitchFamily="18" charset="0"/>
              </a:rPr>
              <a:t>https://www.w3schools.com/php/ </a:t>
            </a:r>
            <a:r>
              <a:rPr lang="en-IN" sz="2000" b="1" dirty="0">
                <a:effectLst/>
                <a:latin typeface="Times New Roman" pitchFamily="18" charset="0"/>
                <a:ea typeface="Calibri" panose="020F0502020204030204" pitchFamily="34" charset="0"/>
                <a:cs typeface="Times New Roman" pitchFamily="18" charset="0"/>
              </a:rPr>
              <a:t> </a:t>
            </a:r>
            <a:endParaRPr lang="en-IN" sz="2000" b="1" dirty="0" smtClean="0">
              <a:effectLst/>
              <a:latin typeface="Times New Roman" pitchFamily="18" charset="0"/>
              <a:ea typeface="Calibri" panose="020F0502020204030204" pitchFamily="34" charset="0"/>
              <a:cs typeface="Times New Roman" pitchFamily="18" charset="0"/>
            </a:endParaRPr>
          </a:p>
          <a:p>
            <a:pPr marL="228600" indent="-228600">
              <a:spcAft>
                <a:spcPts val="800"/>
              </a:spcAft>
            </a:pPr>
            <a:r>
              <a:rPr lang="en-US" sz="2000" b="1" dirty="0" smtClean="0">
                <a:solidFill>
                  <a:srgbClr val="000000"/>
                </a:solidFill>
                <a:effectLst/>
                <a:latin typeface="Times New Roman" panose="02020603050405020304" pitchFamily="18" charset="0"/>
                <a:ea typeface="Times New Roman" panose="02020603050405020304" pitchFamily="18" charset="0"/>
              </a:rPr>
              <a:t>Book Reference</a:t>
            </a:r>
          </a:p>
          <a:p>
            <a:pPr marL="228600" indent="-228600">
              <a:spcAft>
                <a:spcPts val="800"/>
              </a:spcAft>
            </a:pPr>
            <a:r>
              <a:rPr lang="en-US" sz="2000" dirty="0">
                <a:latin typeface="Times New Roman" pitchFamily="18" charset="0"/>
                <a:cs typeface="Times New Roman" pitchFamily="18" charset="0"/>
              </a:rPr>
              <a:t>[1] </a:t>
            </a:r>
            <a:r>
              <a:rPr lang="en-US" sz="2000" dirty="0" err="1">
                <a:latin typeface="Times New Roman" pitchFamily="18" charset="0"/>
                <a:cs typeface="Times New Roman" pitchFamily="18" charset="0"/>
              </a:rPr>
              <a:t>Sommerville</a:t>
            </a:r>
            <a:r>
              <a:rPr lang="en-US" sz="2000" dirty="0">
                <a:latin typeface="Times New Roman" pitchFamily="18" charset="0"/>
                <a:cs typeface="Times New Roman" pitchFamily="18" charset="0"/>
              </a:rPr>
              <a:t>, Ian. Software Engineering (10th Edition). Pearson Education, 2015. </a:t>
            </a:r>
            <a:endParaRPr lang="en-IN" sz="2000" dirty="0">
              <a:solidFill>
                <a:srgbClr val="000000"/>
              </a:solidFill>
              <a:effectLst/>
              <a:latin typeface="Times New Roman" panose="02020603050405020304" pitchFamily="18" charset="0"/>
              <a:ea typeface="Times New Roman" panose="02020603050405020304" pitchFamily="18" charset="0"/>
              <a:cs typeface="Times New Roman" pitchFamily="18" charset="0"/>
            </a:endParaRPr>
          </a:p>
          <a:p>
            <a:pPr marL="295275" indent="-295275" algn="just">
              <a:spcBef>
                <a:spcPts val="1200"/>
              </a:spcBef>
              <a:spcAft>
                <a:spcPts val="290"/>
              </a:spcAft>
            </a:pPr>
            <a:r>
              <a:rPr lang="en-US" sz="2000" dirty="0">
                <a:latin typeface="Times New Roman" pitchFamily="18" charset="0"/>
                <a:cs typeface="Times New Roman" pitchFamily="18" charset="0"/>
              </a:rPr>
              <a:t>[2] Pressman, Roger S., and Maxim, Bruce R. Software Engineering: A Practitioner’s Approach (8th Edition). McGraw-Hill Education, 2014</a:t>
            </a:r>
            <a:r>
              <a:rPr lang="en-US" sz="2000" dirty="0" smtClean="0">
                <a:latin typeface="Times New Roman" pitchFamily="18" charset="0"/>
                <a:cs typeface="Times New Roman" pitchFamily="18" charset="0"/>
              </a:rPr>
              <a:t>.</a:t>
            </a:r>
          </a:p>
          <a:p>
            <a:pPr marL="295275" indent="-295275" algn="just">
              <a:spcBef>
                <a:spcPts val="1200"/>
              </a:spcBef>
              <a:spcAft>
                <a:spcPts val="290"/>
              </a:spcAft>
            </a:pPr>
            <a:r>
              <a:rPr lang="en-US" sz="2000" dirty="0" smtClean="0">
                <a:latin typeface="Times New Roman" pitchFamily="18" charset="0"/>
                <a:cs typeface="Times New Roman" pitchFamily="18" charset="0"/>
              </a:rPr>
              <a:t>[</a:t>
            </a:r>
            <a:r>
              <a:rPr lang="en-US" sz="2000" dirty="0">
                <a:latin typeface="Times New Roman" pitchFamily="18" charset="0"/>
                <a:cs typeface="Times New Roman" pitchFamily="18" charset="0"/>
              </a:rPr>
              <a:t>3] Welling, Luke, and Thomson, Laura. PHP and MySQL Web Development (5th Edition). Addison-Wesley, 2016.</a:t>
            </a: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14476022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56492" y="6396760"/>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65175" y="276285"/>
            <a:ext cx="7616825" cy="4308872"/>
          </a:xfrm>
          <a:prstGeom prst="rect">
            <a:avLst/>
          </a:prstGeom>
        </p:spPr>
        <p:txBody>
          <a:bodyPr wrap="square">
            <a:spAutoFit/>
          </a:bodyPr>
          <a:lstStyle/>
          <a:p>
            <a:pPr algn="ctr"/>
            <a:r>
              <a:rPr lang="en-US" sz="2400" b="1" dirty="0">
                <a:latin typeface="Times New Roman" pitchFamily="18" charset="0"/>
                <a:cs typeface="Times New Roman" pitchFamily="18" charset="0"/>
              </a:rPr>
              <a:t>PROBLEM </a:t>
            </a:r>
            <a:r>
              <a:rPr lang="en-US" sz="2400" b="1" dirty="0" smtClean="0">
                <a:latin typeface="Times New Roman" pitchFamily="18" charset="0"/>
                <a:cs typeface="Times New Roman" pitchFamily="18" charset="0"/>
              </a:rPr>
              <a:t>DEFINITION</a:t>
            </a:r>
          </a:p>
          <a:p>
            <a:pPr algn="ctr"/>
            <a:endParaRPr lang="en-US" sz="2400" b="1" dirty="0">
              <a:latin typeface="Times New Roman" pitchFamily="18" charset="0"/>
              <a:cs typeface="Times New Roman" pitchFamily="18" charset="0"/>
            </a:endParaRPr>
          </a:p>
          <a:p>
            <a:pPr algn="just">
              <a:lnSpc>
                <a:spcPct val="150000"/>
              </a:lnSpc>
            </a:pPr>
            <a:r>
              <a:rPr lang="en-IN" sz="2000" dirty="0">
                <a:latin typeface="Times New Roman" pitchFamily="18" charset="0"/>
                <a:cs typeface="Times New Roman" pitchFamily="18" charset="0"/>
              </a:rPr>
              <a:t>	</a:t>
            </a:r>
            <a:endParaRPr lang="en-IN" sz="2000" dirty="0" smtClean="0">
              <a:latin typeface="Times New Roman" pitchFamily="18" charset="0"/>
              <a:cs typeface="Times New Roman" pitchFamily="18" charset="0"/>
            </a:endParaRPr>
          </a:p>
          <a:p>
            <a:pPr algn="just"/>
            <a:r>
              <a:rPr lang="en-IN" sz="2000" dirty="0">
                <a:latin typeface="Times New Roman" pitchFamily="18" charset="0"/>
                <a:cs typeface="Times New Roman" pitchFamily="18" charset="0"/>
              </a:rPr>
              <a:t>	</a:t>
            </a:r>
            <a:r>
              <a:rPr lang="en-US" sz="2000" dirty="0" smtClean="0">
                <a:latin typeface="Times New Roman" pitchFamily="18" charset="0"/>
                <a:cs typeface="Times New Roman" pitchFamily="18" charset="0"/>
              </a:rPr>
              <a:t>The </a:t>
            </a:r>
            <a:r>
              <a:rPr lang="en-US" sz="2000" dirty="0">
                <a:latin typeface="Times New Roman" pitchFamily="18" charset="0"/>
                <a:cs typeface="Times New Roman" pitchFamily="18" charset="0"/>
              </a:rPr>
              <a:t>rising demand for convenient and eco-friendly transportation in tourist areas highlights the need for an efficient bike rental system. Traditional methods are often manual, time-consuming, and lack transparency, making it difficult for tourists to find and book bikes easily. There is no centralized platform to view available bikes, compare prices, or locate nearby rental </a:t>
            </a:r>
            <a:r>
              <a:rPr lang="en-US" sz="2000" dirty="0" smtClean="0">
                <a:latin typeface="Times New Roman" pitchFamily="18" charset="0"/>
                <a:cs typeface="Times New Roman" pitchFamily="18" charset="0"/>
              </a:rPr>
              <a:t>stations. The </a:t>
            </a:r>
            <a:r>
              <a:rPr lang="en-US" sz="2000" dirty="0">
                <a:latin typeface="Times New Roman" pitchFamily="18" charset="0"/>
                <a:cs typeface="Times New Roman" pitchFamily="18" charset="0"/>
              </a:rPr>
              <a:t>absence of real-time navigation and user feedback also limits satisfaction and </a:t>
            </a:r>
            <a:r>
              <a:rPr lang="en-US" sz="2000" dirty="0" smtClean="0">
                <a:latin typeface="Times New Roman" pitchFamily="18" charset="0"/>
                <a:cs typeface="Times New Roman" pitchFamily="18" charset="0"/>
              </a:rPr>
              <a:t>decision-making. </a:t>
            </a:r>
            <a:endParaRPr lang="en-US" sz="2000" dirty="0">
              <a:latin typeface="Times New Roman" pitchFamily="18" charset="0"/>
              <a:cs typeface="Times New Roman" pitchFamily="18" charset="0"/>
            </a:endParaRPr>
          </a:p>
          <a:p>
            <a:pPr algn="ctr"/>
            <a:endParaRPr lang="en-US" b="1" dirty="0">
              <a:latin typeface="Times New Roman" pitchFamily="18" charset="0"/>
              <a:cs typeface="Times New Roman" pitchFamily="18" charset="0"/>
            </a:endParaRPr>
          </a:p>
          <a:p>
            <a:pPr algn="ctr"/>
            <a:endParaRPr lang="en-US" b="1" dirty="0">
              <a:latin typeface="Times New Roman" pitchFamily="18" charset="0"/>
              <a:cs typeface="Times New Roman" pitchFamily="18" charset="0"/>
            </a:endParaRPr>
          </a:p>
        </p:txBody>
      </p:sp>
    </p:spTree>
    <p:extLst>
      <p:ext uri="{BB962C8B-B14F-4D97-AF65-F5344CB8AC3E}">
        <p14:creationId xmlns:p14="http://schemas.microsoft.com/office/powerpoint/2010/main" val="3313907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612775" y="7937"/>
            <a:ext cx="8150225" cy="5701561"/>
          </a:xfrm>
          <a:prstGeom prst="rect">
            <a:avLst/>
          </a:prstGeom>
        </p:spPr>
        <p:txBody>
          <a:bodyPr wrap="square">
            <a:spAutoFit/>
          </a:bodyPr>
          <a:lstStyle/>
          <a:p>
            <a:pPr algn="ctr">
              <a:lnSpc>
                <a:spcPct val="150000"/>
              </a:lnSpc>
            </a:pPr>
            <a:r>
              <a:rPr lang="en-US" sz="2400" b="1" dirty="0">
                <a:latin typeface="Times New Roman" pitchFamily="18" charset="0"/>
                <a:cs typeface="Times New Roman" pitchFamily="18" charset="0"/>
              </a:rPr>
              <a:t>OBJECTIVE OF THE </a:t>
            </a:r>
            <a:r>
              <a:rPr lang="en-US" sz="2400" b="1" dirty="0" smtClean="0">
                <a:latin typeface="Times New Roman" pitchFamily="18" charset="0"/>
                <a:cs typeface="Times New Roman" pitchFamily="18" charset="0"/>
              </a:rPr>
              <a:t>PROJECT</a:t>
            </a:r>
          </a:p>
          <a:p>
            <a:pPr algn="ctr">
              <a:lnSpc>
                <a:spcPct val="150000"/>
              </a:lnSpc>
            </a:pPr>
            <a:endParaRPr lang="en-US" sz="2300" b="1" dirty="0">
              <a:latin typeface="Times New Roman" pitchFamily="18" charset="0"/>
              <a:cs typeface="Times New Roman" pitchFamily="18" charset="0"/>
            </a:endParaRPr>
          </a:p>
          <a:p>
            <a:pPr marL="285750" indent="-285750" algn="just">
              <a:buFont typeface="Arial" pitchFamily="34" charset="0"/>
              <a:buChar char="•"/>
            </a:pPr>
            <a:r>
              <a:rPr lang="en-US" sz="2000" dirty="0" smtClean="0">
                <a:latin typeface="Times New Roman" pitchFamily="18" charset="0"/>
                <a:cs typeface="Times New Roman" pitchFamily="18" charset="0"/>
              </a:rPr>
              <a:t>To </a:t>
            </a:r>
            <a:r>
              <a:rPr lang="en-US" sz="2000" dirty="0">
                <a:latin typeface="Times New Roman" pitchFamily="18" charset="0"/>
                <a:cs typeface="Times New Roman" pitchFamily="18" charset="0"/>
              </a:rPr>
              <a:t>provide a user-friendly, web-based platform for easy and efficient bike rentals in tourist destinations.</a:t>
            </a:r>
          </a:p>
          <a:p>
            <a:pPr marL="285750" indent="-285750" algn="just">
              <a:buFont typeface="Arial" pitchFamily="34" charset="0"/>
              <a:buChar char="•"/>
            </a:pPr>
            <a:r>
              <a:rPr lang="en-US" sz="2000" dirty="0">
                <a:latin typeface="Times New Roman" pitchFamily="18" charset="0"/>
                <a:cs typeface="Times New Roman" pitchFamily="18" charset="0"/>
              </a:rPr>
              <a:t>To enable users to browse, compare, and book bikes online with real-time availability and pricing information.</a:t>
            </a:r>
          </a:p>
          <a:p>
            <a:pPr marL="285750" indent="-285750" algn="just">
              <a:buFont typeface="Arial" pitchFamily="34" charset="0"/>
              <a:buChar char="•"/>
            </a:pPr>
            <a:r>
              <a:rPr lang="en-US" sz="2000" dirty="0">
                <a:latin typeface="Times New Roman" pitchFamily="18" charset="0"/>
                <a:cs typeface="Times New Roman" pitchFamily="18" charset="0"/>
              </a:rPr>
              <a:t>To integrate an interactive map that helps users locate nearby rental stations and explore popular tourist attractions.</a:t>
            </a:r>
          </a:p>
          <a:p>
            <a:pPr marL="285750" indent="-285750" algn="just">
              <a:buFont typeface="Arial" pitchFamily="34" charset="0"/>
              <a:buChar char="•"/>
            </a:pPr>
            <a:r>
              <a:rPr lang="en-US" sz="2000" dirty="0">
                <a:latin typeface="Times New Roman" pitchFamily="18" charset="0"/>
                <a:cs typeface="Times New Roman" pitchFamily="18" charset="0"/>
              </a:rPr>
              <a:t>To support sustainable and eco-friendly travel by encouraging the use of bicycles over fuel-based transport.</a:t>
            </a:r>
          </a:p>
          <a:p>
            <a:pPr marL="285750" indent="-285750" algn="just">
              <a:buFont typeface="Arial" pitchFamily="34" charset="0"/>
              <a:buChar char="•"/>
            </a:pPr>
            <a:r>
              <a:rPr lang="en-US" sz="2000" dirty="0">
                <a:latin typeface="Times New Roman" pitchFamily="18" charset="0"/>
                <a:cs typeface="Times New Roman" pitchFamily="18" charset="0"/>
              </a:rPr>
              <a:t>To offer an admin dashboard for managing bikes, monitoring bookings, and updating destination and pricing details.</a:t>
            </a:r>
          </a:p>
          <a:p>
            <a:pPr marL="285750" indent="-285750" algn="just">
              <a:buFont typeface="Arial" pitchFamily="34" charset="0"/>
              <a:buChar char="•"/>
            </a:pPr>
            <a:r>
              <a:rPr lang="en-US" sz="2000" dirty="0">
                <a:latin typeface="Times New Roman" pitchFamily="18" charset="0"/>
                <a:cs typeface="Times New Roman" pitchFamily="18" charset="0"/>
              </a:rPr>
              <a:t>To improve user experience through features like registration, booking history, and feedback/review systems</a:t>
            </a:r>
            <a:r>
              <a:rPr lang="en-US" sz="2000" dirty="0" smtClean="0">
                <a:latin typeface="Times New Roman" pitchFamily="18" charset="0"/>
                <a:cs typeface="Times New Roman" pitchFamily="18" charset="0"/>
              </a:rPr>
              <a:t>.</a:t>
            </a:r>
            <a:endParaRPr lang="en-US" sz="2000"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endParaRPr lang="en-IN" dirty="0">
              <a:latin typeface="Times New Roman" pitchFamily="18" charset="0"/>
              <a:cs typeface="Times New Roman" pitchFamily="18" charset="0"/>
            </a:endParaRPr>
          </a:p>
          <a:p>
            <a:pPr algn="ctr"/>
            <a:endParaRPr lang="en-US" b="1" dirty="0">
              <a:latin typeface="Times New Roman" pitchFamily="18" charset="0"/>
              <a:cs typeface="Times New Roman" pitchFamily="18" charset="0"/>
            </a:endParaRPr>
          </a:p>
        </p:txBody>
      </p:sp>
    </p:spTree>
    <p:extLst>
      <p:ext uri="{BB962C8B-B14F-4D97-AF65-F5344CB8AC3E}">
        <p14:creationId xmlns:p14="http://schemas.microsoft.com/office/powerpoint/2010/main" val="8421556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62000" y="276285"/>
            <a:ext cx="7924800" cy="4970591"/>
          </a:xfrm>
          <a:prstGeom prst="rect">
            <a:avLst/>
          </a:prstGeom>
        </p:spPr>
        <p:txBody>
          <a:bodyPr wrap="square">
            <a:spAutoFit/>
          </a:bodyPr>
          <a:lstStyle/>
          <a:p>
            <a:pPr algn="ctr"/>
            <a:r>
              <a:rPr lang="en-US" sz="2400" b="1" dirty="0">
                <a:latin typeface="Times New Roman" pitchFamily="18" charset="0"/>
                <a:cs typeface="Times New Roman" pitchFamily="18" charset="0"/>
              </a:rPr>
              <a:t>EXISTING SYSTEM</a:t>
            </a:r>
          </a:p>
          <a:p>
            <a:pPr algn="just"/>
            <a:endParaRPr lang="en-US" sz="2300" b="1" dirty="0">
              <a:latin typeface="Times New Roman" pitchFamily="18" charset="0"/>
              <a:cs typeface="Times New Roman" pitchFamily="18" charset="0"/>
            </a:endParaRPr>
          </a:p>
          <a:p>
            <a:pPr algn="ctr"/>
            <a:endParaRPr lang="en-US" sz="2000" b="1" dirty="0">
              <a:latin typeface="Times New Roman" pitchFamily="18" charset="0"/>
              <a:cs typeface="Times New Roman" pitchFamily="18" charset="0"/>
            </a:endParaRPr>
          </a:p>
          <a:p>
            <a:pPr algn="just"/>
            <a:r>
              <a:rPr lang="en-US" sz="2000" dirty="0" smtClean="0">
                <a:latin typeface="Times New Roman" pitchFamily="18" charset="0"/>
                <a:cs typeface="Times New Roman" pitchFamily="18" charset="0"/>
              </a:rPr>
              <a:t>	</a:t>
            </a:r>
            <a:r>
              <a:rPr lang="en-US" sz="2000" dirty="0">
                <a:latin typeface="Times New Roman" pitchFamily="18" charset="0"/>
                <a:cs typeface="Times New Roman" pitchFamily="18" charset="0"/>
              </a:rPr>
              <a:t> The bike rental system offers a smooth experience for both users and administrators. Users can register, log in, browse bikes, make bookings, manage their profiles, view rental history, and share feedback through testimonials. The admin panel allows administrators to manage bike listings, monitor bookings, and handle user accounts efficiently. This organized structure ensures proper maintenance and smooth operation of the platform. While the system covers essential features, it can be enhanced by adding advanced filters, rental analytics, and data export capabilities. These improvements would increase efficiency, improve user satisfaction, and provide better insight into rental trends for administrators.</a:t>
            </a:r>
          </a:p>
          <a:p>
            <a:pPr algn="just">
              <a:lnSpc>
                <a:spcPct val="150000"/>
              </a:lnSpc>
            </a:pPr>
            <a:endParaRPr lang="en-US" sz="2000" b="1" dirty="0">
              <a:latin typeface="Times New Roman" pitchFamily="18" charset="0"/>
              <a:cs typeface="Times New Roman" pitchFamily="18" charset="0"/>
            </a:endParaRPr>
          </a:p>
          <a:p>
            <a:pPr algn="just"/>
            <a:r>
              <a:rPr lang="en-US" sz="2000" b="1" dirty="0" smtClean="0">
                <a:latin typeface="Times New Roman" pitchFamily="18" charset="0"/>
                <a:cs typeface="Times New Roman" pitchFamily="18" charset="0"/>
              </a:rPr>
              <a:t> </a:t>
            </a:r>
            <a:endParaRPr lang="en-US" sz="2000" b="1" dirty="0">
              <a:latin typeface="Times New Roman" pitchFamily="18" charset="0"/>
              <a:cs typeface="Times New Roman" pitchFamily="18" charset="0"/>
            </a:endParaRPr>
          </a:p>
        </p:txBody>
      </p:sp>
    </p:spTree>
    <p:extLst>
      <p:ext uri="{BB962C8B-B14F-4D97-AF65-F5344CB8AC3E}">
        <p14:creationId xmlns:p14="http://schemas.microsoft.com/office/powerpoint/2010/main" val="31052915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08752" y="152613"/>
            <a:ext cx="8279673" cy="5201424"/>
          </a:xfrm>
          <a:prstGeom prst="rect">
            <a:avLst/>
          </a:prstGeom>
        </p:spPr>
        <p:txBody>
          <a:bodyPr wrap="square">
            <a:spAutoFit/>
          </a:bodyPr>
          <a:lstStyle/>
          <a:p>
            <a:pPr algn="ctr"/>
            <a:r>
              <a:rPr lang="en-US" sz="2400" b="1" dirty="0">
                <a:latin typeface="Times New Roman" pitchFamily="18" charset="0"/>
                <a:cs typeface="Times New Roman" pitchFamily="18" charset="0"/>
              </a:rPr>
              <a:t>PROPOSED SYSTEM</a:t>
            </a:r>
          </a:p>
          <a:p>
            <a:pPr algn="ctr"/>
            <a:endParaRPr lang="en-US" sz="2400" b="1" dirty="0">
              <a:latin typeface="Times New Roman" pitchFamily="18" charset="0"/>
              <a:cs typeface="Times New Roman" pitchFamily="18" charset="0"/>
            </a:endParaRPr>
          </a:p>
          <a:p>
            <a:pPr algn="ctr"/>
            <a:endParaRPr lang="en-US" sz="2400" b="1" dirty="0">
              <a:latin typeface="Times New Roman" pitchFamily="18" charset="0"/>
              <a:cs typeface="Times New Roman" pitchFamily="18" charset="0"/>
            </a:endParaRPr>
          </a:p>
          <a:p>
            <a:pPr algn="just"/>
            <a:r>
              <a:rPr lang="en-US" sz="2000" dirty="0" smtClean="0">
                <a:latin typeface="Times New Roman" pitchFamily="18" charset="0"/>
                <a:cs typeface="Times New Roman" pitchFamily="18" charset="0"/>
              </a:rPr>
              <a:t>	The </a:t>
            </a:r>
            <a:r>
              <a:rPr lang="en-US" sz="2000" dirty="0">
                <a:latin typeface="Times New Roman" pitchFamily="18" charset="0"/>
                <a:cs typeface="Times New Roman" pitchFamily="18" charset="0"/>
              </a:rPr>
              <a:t>proposed bike rental system aims to significantly enhance the current platform by improving its usability, efficiency, and overall user experience. It will retain core features such as user registration, bike listings, booking management, profile handling, and testimonial posting, while introducing new functionalities to streamline navigation and management. The user panel will feature an improved rental history section, allowing users to easily track their past and on-going bookings. Additionally, an enhanced testimonial and review system will enable users to leave ratings and feedbacks, helping others make informed rental decisions. The admin panel will also see upgrades, with advanced tools for managing bikes, monitoring users, and supervising bookings. Key features like filtered booking organization, detailed rental analytics, and data export options will help administrators make more informed decisions and manage operations more efficiently. </a:t>
            </a:r>
            <a:endParaRPr lang="en-US" sz="2000" dirty="0">
              <a:latin typeface="Times New Roman" pitchFamily="18" charset="0"/>
              <a:cs typeface="Times New Roman" pitchFamily="18" charset="0"/>
            </a:endParaRPr>
          </a:p>
        </p:txBody>
      </p:sp>
    </p:spTree>
    <p:extLst>
      <p:ext uri="{BB962C8B-B14F-4D97-AF65-F5344CB8AC3E}">
        <p14:creationId xmlns:p14="http://schemas.microsoft.com/office/powerpoint/2010/main" val="27763953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lowchart: Delay 9"/>
          <p:cNvSpPr/>
          <p:nvPr/>
        </p:nvSpPr>
        <p:spPr>
          <a:xfrm>
            <a:off x="762000" y="6429396"/>
            <a:ext cx="8354457" cy="428604"/>
          </a:xfrm>
          <a:prstGeom prst="flowChartDelay">
            <a:avLst/>
          </a:prstGeom>
          <a:solidFill>
            <a:srgbClr val="00B0F0"/>
          </a:solidFill>
          <a:ln>
            <a:solidFill>
              <a:srgbClr val="00B0F0"/>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rPr>
              <a:t>Anna University, Chennai</a:t>
            </a:r>
            <a:endParaRPr lang="en-US" sz="2400" b="1" spc="50" dirty="0">
              <a:ln w="12700" cmpd="sng">
                <a:solidFill>
                  <a:schemeClr val="accent6">
                    <a:satMod val="120000"/>
                    <a:shade val="80000"/>
                  </a:schemeClr>
                </a:solidFill>
                <a:prstDash val="solid"/>
              </a:ln>
              <a:solidFill>
                <a:srgbClr val="FFFF00"/>
              </a:solidFill>
              <a:effectLst>
                <a:glow rad="53100">
                  <a:schemeClr val="accent6">
                    <a:satMod val="180000"/>
                    <a:alpha val="30000"/>
                  </a:schemeClr>
                </a:glow>
              </a:effectLst>
            </a:endParaRPr>
          </a:p>
        </p:txBody>
      </p:sp>
      <p:sp>
        <p:nvSpPr>
          <p:cNvPr id="8" name="AutoShape 6" descr="Anna University - Wikipedi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Anna University - Wikipedi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0" descr="Anna University - Wikipedia"/>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12" descr="Anna University - Wikipedia"/>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14" descr="Anna University - Wikipedia"/>
          <p:cNvSpPr>
            <a:spLocks noChangeAspect="1" noChangeArrowheads="1"/>
          </p:cNvSpPr>
          <p:nvPr/>
        </p:nvSpPr>
        <p:spPr bwMode="auto">
          <a:xfrm>
            <a:off x="765175" y="465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16" descr="Anna University - Wikipedia"/>
          <p:cNvSpPr>
            <a:spLocks noChangeAspect="1" noChangeArrowheads="1"/>
          </p:cNvSpPr>
          <p:nvPr/>
        </p:nvSpPr>
        <p:spPr bwMode="auto">
          <a:xfrm>
            <a:off x="917575" y="617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Anna University - Wikipedia"/>
          <p:cNvSpPr>
            <a:spLocks noChangeAspect="1" noChangeArrowheads="1"/>
          </p:cNvSpPr>
          <p:nvPr/>
        </p:nvSpPr>
        <p:spPr bwMode="auto">
          <a:xfrm>
            <a:off x="1069975" y="769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20" descr="Anna University - Wikipedia"/>
          <p:cNvSpPr>
            <a:spLocks noChangeAspect="1" noChangeArrowheads="1"/>
          </p:cNvSpPr>
          <p:nvPr/>
        </p:nvSpPr>
        <p:spPr bwMode="auto">
          <a:xfrm>
            <a:off x="1222375" y="922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22" descr="Anna University - Wikipedia"/>
          <p:cNvSpPr>
            <a:spLocks noChangeAspect="1" noChangeArrowheads="1"/>
          </p:cNvSpPr>
          <p:nvPr/>
        </p:nvSpPr>
        <p:spPr bwMode="auto">
          <a:xfrm>
            <a:off x="1374775" y="1074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AutoShape 24" descr="Anna University - Wikipedia"/>
          <p:cNvSpPr>
            <a:spLocks noChangeAspect="1" noChangeArrowheads="1"/>
          </p:cNvSpPr>
          <p:nvPr/>
        </p:nvSpPr>
        <p:spPr bwMode="auto">
          <a:xfrm>
            <a:off x="1527175" y="1227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50" name="Picture 26"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51" y="6186522"/>
            <a:ext cx="675701" cy="6714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152400" y="152613"/>
            <a:ext cx="8836025" cy="2369880"/>
          </a:xfrm>
          <a:prstGeom prst="rect">
            <a:avLst/>
          </a:prstGeom>
        </p:spPr>
        <p:txBody>
          <a:bodyPr wrap="square">
            <a:spAutoFit/>
          </a:bodyPr>
          <a:lstStyle/>
          <a:p>
            <a:pPr algn="ctr"/>
            <a:r>
              <a:rPr lang="en-IN" sz="2400" b="1" dirty="0">
                <a:latin typeface="Times New Roman" pitchFamily="18" charset="0"/>
                <a:cs typeface="Times New Roman" pitchFamily="18" charset="0"/>
              </a:rPr>
              <a:t>METHODOLOGY</a:t>
            </a:r>
            <a:endParaRPr lang="en-US" sz="2400" b="1" dirty="0">
              <a:latin typeface="Times New Roman" pitchFamily="18" charset="0"/>
              <a:cs typeface="Times New Roman" pitchFamily="18" charset="0"/>
            </a:endParaRPr>
          </a:p>
          <a:p>
            <a:pPr algn="ctr"/>
            <a:endParaRPr lang="en-US" sz="2400" b="1" dirty="0">
              <a:latin typeface="Times New Roman" pitchFamily="18" charset="0"/>
              <a:cs typeface="Times New Roman" pitchFamily="18" charset="0"/>
            </a:endParaRPr>
          </a:p>
          <a:p>
            <a:pPr algn="just"/>
            <a:r>
              <a:rPr lang="en-US" sz="2000" dirty="0" smtClean="0">
                <a:latin typeface="Times New Roman" pitchFamily="18" charset="0"/>
                <a:cs typeface="Times New Roman" pitchFamily="18" charset="0"/>
              </a:rPr>
              <a:t>	</a:t>
            </a:r>
            <a:r>
              <a:rPr lang="en-IN" sz="2000" dirty="0">
                <a:latin typeface="Times New Roman" pitchFamily="18" charset="0"/>
                <a:cs typeface="Times New Roman" pitchFamily="18" charset="0"/>
              </a:rPr>
              <a:t>The Agile Model is a software development approach that focuses on iterative progress,</a:t>
            </a:r>
            <a:r>
              <a:rPr lang="en-IN" sz="2000" b="1" dirty="0">
                <a:latin typeface="Times New Roman" pitchFamily="18" charset="0"/>
                <a:cs typeface="Times New Roman" pitchFamily="18" charset="0"/>
              </a:rPr>
              <a:t> </a:t>
            </a:r>
            <a:r>
              <a:rPr lang="en-IN" sz="2000" dirty="0">
                <a:latin typeface="Times New Roman" pitchFamily="18" charset="0"/>
                <a:cs typeface="Times New Roman" pitchFamily="18" charset="0"/>
              </a:rPr>
              <a:t>flexibility, and collaboration. It promotes continuous feedback and adaptation to changing requirements, making it ideal for projects where customer needs evolve over time.</a:t>
            </a:r>
          </a:p>
          <a:p>
            <a:pPr algn="just"/>
            <a:endParaRPr lang="en-US" sz="2000" dirty="0">
              <a:latin typeface="Times New Roman" pitchFamily="18" charset="0"/>
              <a:cs typeface="Times New Roman" pitchFamily="18" charset="0"/>
            </a:endParaRPr>
          </a:p>
        </p:txBody>
      </p:sp>
      <p:pic>
        <p:nvPicPr>
          <p:cNvPr id="20" name="Picture 19" descr="C:\Users\Lenovo\Downloads\agile-methodology.png"/>
          <p:cNvPicPr/>
          <p:nvPr/>
        </p:nvPicPr>
        <p:blipFill rotWithShape="1">
          <a:blip r:embed="rId3">
            <a:extLst>
              <a:ext uri="{28A0092B-C50C-407E-A947-70E740481C1C}">
                <a14:useLocalDpi xmlns:a14="http://schemas.microsoft.com/office/drawing/2010/main" val="0"/>
              </a:ext>
            </a:extLst>
          </a:blip>
          <a:srcRect l="3382" r="3166" b="3497"/>
          <a:stretch/>
        </p:blipFill>
        <p:spPr bwMode="auto">
          <a:xfrm>
            <a:off x="1679574" y="2209800"/>
            <a:ext cx="5377209" cy="4219596"/>
          </a:xfrm>
          <a:prstGeom prst="rect">
            <a:avLst/>
          </a:prstGeom>
          <a:noFill/>
          <a:ln>
            <a:noFill/>
          </a:ln>
        </p:spPr>
      </p:pic>
    </p:spTree>
    <p:extLst>
      <p:ext uri="{BB962C8B-B14F-4D97-AF65-F5344CB8AC3E}">
        <p14:creationId xmlns:p14="http://schemas.microsoft.com/office/powerpoint/2010/main" val="111047933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781</TotalTime>
  <Words>1576</Words>
  <Application>Microsoft Office PowerPoint</Application>
  <PresentationFormat>On-screen Show (4:3)</PresentationFormat>
  <Paragraphs>727</Paragraphs>
  <Slides>46</Slides>
  <Notes>0</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Office Theme</vt:lpstr>
      <vt:lpstr>   Priyadarshini Engineering College  Department of Master of Computer Applications  Name : SUGESH NANDU D Reg.No: 511922622045 MC4411 PROJECT WORK Bike Rental with Exploring System </vt:lpstr>
      <vt:lpstr>Contents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MCA 25</dc:creator>
  <cp:lastModifiedBy>Lenovo</cp:lastModifiedBy>
  <cp:revision>132</cp:revision>
  <dcterms:created xsi:type="dcterms:W3CDTF">2024-08-09T04:10:49Z</dcterms:created>
  <dcterms:modified xsi:type="dcterms:W3CDTF">2025-07-29T17:07:33Z</dcterms:modified>
</cp:coreProperties>
</file>

<file path=docProps/thumbnail.jpeg>
</file>